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80" r:id="rId9"/>
    <p:sldId id="265" r:id="rId10"/>
    <p:sldId id="267" r:id="rId11"/>
    <p:sldId id="268" r:id="rId12"/>
    <p:sldId id="269" r:id="rId13"/>
    <p:sldId id="270" r:id="rId14"/>
    <p:sldId id="271" r:id="rId15"/>
    <p:sldId id="272" r:id="rId16"/>
    <p:sldId id="273" r:id="rId17"/>
    <p:sldId id="274" r:id="rId18"/>
    <p:sldId id="275" r:id="rId19"/>
    <p:sldId id="281" r:id="rId20"/>
    <p:sldId id="282" r:id="rId21"/>
    <p:sldId id="283" r:id="rId22"/>
    <p:sldId id="284" r:id="rId23"/>
    <p:sldId id="264" r:id="rId24"/>
    <p:sldId id="26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029" autoAdjust="0"/>
  </p:normalViewPr>
  <p:slideViewPr>
    <p:cSldViewPr>
      <p:cViewPr>
        <p:scale>
          <a:sx n="66" d="100"/>
          <a:sy n="66" d="100"/>
        </p:scale>
        <p:origin x="-2934" y="-186"/>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A2F730-FE9D-48AD-8530-DA9938DDC49F}" type="datetimeFigureOut">
              <a:rPr lang="en-US" smtClean="0"/>
              <a:pPr/>
              <a:t>7/9/2012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4D8C5C-E00B-447B-8D6A-0F6C5EFC1277}" type="slidenum">
              <a:rPr lang="en-US" smtClean="0"/>
              <a:pPr/>
              <a:t>‹#›</a:t>
            </a:fld>
            <a:endParaRPr lang="en-US"/>
          </a:p>
        </p:txBody>
      </p:sp>
    </p:spTree>
    <p:extLst>
      <p:ext uri="{BB962C8B-B14F-4D97-AF65-F5344CB8AC3E}">
        <p14:creationId xmlns:p14="http://schemas.microsoft.com/office/powerpoint/2010/main" val="1281055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be presenting work conducted as part of my Biology Masters thesis at Scripps Inst. Oceanography and UCSD, determining global levels of herbivorous fish biomass and impacts due to fishing….</a:t>
            </a:r>
          </a:p>
          <a:p>
            <a:endParaRPr lang="en-US" baseline="0" dirty="0" smtClean="0"/>
          </a:p>
          <a:p>
            <a:r>
              <a:rPr lang="en-US" baseline="0" dirty="0" smtClean="0"/>
              <a:t>This work was conducted by myself and a the coauthors listed here….</a:t>
            </a:r>
          </a:p>
          <a:p>
            <a:endParaRPr lang="en-US" baseline="0"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On tropical coral reefs There is an alarming incidence</a:t>
            </a:r>
            <a:r>
              <a:rPr lang="en-US" sz="1200" kern="1200" baseline="0" dirty="0" smtClean="0">
                <a:solidFill>
                  <a:schemeClr val="tx1"/>
                </a:solidFill>
                <a:latin typeface="+mn-lt"/>
                <a:ea typeface="+mn-ea"/>
                <a:cs typeface="+mn-cs"/>
              </a:rPr>
              <a:t> of shifts from dominance by corals and other calcifiers to dominance by fleshy macroalgae and turf species</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These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shifts, known as phase shifts ultimately</a:t>
            </a:r>
            <a:r>
              <a:rPr lang="en-US" sz="1200" kern="1200" baseline="0" dirty="0" smtClean="0">
                <a:solidFill>
                  <a:schemeClr val="tx1"/>
                </a:solidFill>
                <a:latin typeface="+mn-lt"/>
                <a:ea typeface="+mn-ea"/>
                <a:cs typeface="+mn-cs"/>
              </a:rPr>
              <a:t> result in </a:t>
            </a:r>
            <a:r>
              <a:rPr lang="en-US" sz="1200" kern="1200" dirty="0" smtClean="0">
                <a:solidFill>
                  <a:schemeClr val="tx1"/>
                </a:solidFill>
                <a:latin typeface="+mn-lt"/>
                <a:ea typeface="+mn-ea"/>
                <a:cs typeface="+mn-cs"/>
              </a:rPr>
              <a:t>reductions</a:t>
            </a:r>
            <a:r>
              <a:rPr lang="en-US" sz="1200" kern="1200" baseline="0" dirty="0" smtClean="0">
                <a:solidFill>
                  <a:schemeClr val="tx1"/>
                </a:solidFill>
                <a:latin typeface="+mn-lt"/>
                <a:ea typeface="+mn-ea"/>
                <a:cs typeface="+mn-cs"/>
              </a:rPr>
              <a:t> of the structure and function of these reefs, a diminished </a:t>
            </a:r>
            <a:r>
              <a:rPr lang="en-US" sz="1200" kern="1200" dirty="0" smtClean="0">
                <a:solidFill>
                  <a:schemeClr val="tx1"/>
                </a:solidFill>
                <a:latin typeface="+mn-lt"/>
                <a:ea typeface="+mn-ea"/>
                <a:cs typeface="+mn-cs"/>
              </a:rPr>
              <a:t>capacity of these ecosystems to provide habitat and shelter for numerous reef organisms</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As</a:t>
            </a:r>
            <a:r>
              <a:rPr lang="en-US" sz="1200" kern="1200" baseline="0" dirty="0" smtClean="0">
                <a:solidFill>
                  <a:schemeClr val="tx1"/>
                </a:solidFill>
                <a:latin typeface="+mn-lt"/>
                <a:ea typeface="+mn-ea"/>
                <a:cs typeface="+mn-cs"/>
              </a:rPr>
              <a:t> a community w</a:t>
            </a:r>
            <a:r>
              <a:rPr lang="en-US" sz="1200" kern="1200" dirty="0" smtClean="0">
                <a:solidFill>
                  <a:schemeClr val="tx1"/>
                </a:solidFill>
                <a:latin typeface="+mn-lt"/>
                <a:ea typeface="+mn-ea"/>
                <a:cs typeface="+mn-cs"/>
              </a:rPr>
              <a:t>e seek an</a:t>
            </a:r>
            <a:r>
              <a:rPr lang="en-US" sz="1200" kern="1200" baseline="0" dirty="0" smtClean="0">
                <a:solidFill>
                  <a:schemeClr val="tx1"/>
                </a:solidFill>
                <a:latin typeface="+mn-lt"/>
                <a:ea typeface="+mn-ea"/>
                <a:cs typeface="+mn-cs"/>
              </a:rPr>
              <a:t> u</a:t>
            </a:r>
            <a:r>
              <a:rPr lang="en-US" sz="1200" kern="1200" dirty="0" smtClean="0">
                <a:solidFill>
                  <a:schemeClr val="tx1"/>
                </a:solidFill>
                <a:latin typeface="+mn-lt"/>
                <a:ea typeface="+mn-ea"/>
                <a:cs typeface="+mn-cs"/>
              </a:rPr>
              <a:t>nderstanding of the causes and consequences of these phase shifts</a:t>
            </a:r>
            <a:r>
              <a:rPr lang="en-US" sz="1200" kern="1200" baseline="0" dirty="0" smtClean="0">
                <a:solidFill>
                  <a:schemeClr val="tx1"/>
                </a:solidFill>
                <a:latin typeface="+mn-lt"/>
                <a:ea typeface="+mn-ea"/>
                <a:cs typeface="+mn-cs"/>
              </a:rPr>
              <a:t>, as well as particular solutions and management strategies that will allow us to prevent and reverse these shifts n the future</a:t>
            </a:r>
            <a:endParaRPr lang="en-US" sz="1200" dirty="0" smtClean="0">
              <a:solidFill>
                <a:schemeClr val="bg1"/>
              </a:solidFill>
            </a:endParaRPr>
          </a:p>
          <a:p>
            <a:endParaRPr lang="en-US" sz="1200" dirty="0" smtClean="0">
              <a:solidFill>
                <a:schemeClr val="bg1"/>
              </a:solidFill>
            </a:endParaRPr>
          </a:p>
        </p:txBody>
      </p:sp>
      <p:sp>
        <p:nvSpPr>
          <p:cNvPr id="4" name="Slide Number Placeholder 3"/>
          <p:cNvSpPr>
            <a:spLocks noGrp="1"/>
          </p:cNvSpPr>
          <p:nvPr>
            <p:ph type="sldNum" sz="quarter" idx="10"/>
          </p:nvPr>
        </p:nvSpPr>
        <p:spPr/>
        <p:txBody>
          <a:bodyPr/>
          <a:lstStyle/>
          <a:p>
            <a:fld id="{3187F8DC-4658-4666-B721-E4C1019C868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Numerous factors are known to cause declines in coral health and abundance. Globally…. warming, acidification and storm damage can all cause coral mortality and negatively affect coral communities at least in the short term.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Locally, and at the scale most relevant to resource managers</a:t>
            </a:r>
            <a:r>
              <a:rPr lang="en-US" sz="1200" kern="1200" baseline="0" dirty="0" smtClean="0">
                <a:solidFill>
                  <a:schemeClr val="tx1"/>
                </a:solidFill>
                <a:latin typeface="+mn-lt"/>
                <a:ea typeface="+mn-ea"/>
                <a:cs typeface="+mn-cs"/>
              </a:rPr>
              <a:t> a </a:t>
            </a:r>
            <a:r>
              <a:rPr lang="en-US" sz="1200" kern="1200" dirty="0" smtClean="0">
                <a:solidFill>
                  <a:schemeClr val="tx1"/>
                </a:solidFill>
                <a:latin typeface="+mn-lt"/>
                <a:ea typeface="+mn-ea"/>
                <a:cs typeface="+mn-cs"/>
              </a:rPr>
              <a:t>reduction in herbivory caused by overfishing, nutrient</a:t>
            </a:r>
            <a:r>
              <a:rPr lang="en-US" sz="1200" kern="1200" baseline="0" dirty="0" smtClean="0">
                <a:solidFill>
                  <a:schemeClr val="tx1"/>
                </a:solidFill>
                <a:latin typeface="+mn-lt"/>
                <a:ea typeface="+mn-ea"/>
                <a:cs typeface="+mn-cs"/>
              </a:rPr>
              <a:t> pollution and coastal development </a:t>
            </a:r>
            <a:r>
              <a:rPr lang="en-US" sz="1200" kern="1200" dirty="0" smtClean="0">
                <a:solidFill>
                  <a:schemeClr val="tx1"/>
                </a:solidFill>
                <a:latin typeface="+mn-lt"/>
                <a:ea typeface="+mn-ea"/>
                <a:cs typeface="+mn-cs"/>
              </a:rPr>
              <a:t> are the primary disturbances that can alter benthic competitive dynamics to favor the growth and proliferation of fleshy algae relative to that of corals and other reef builders</a:t>
            </a:r>
            <a:endParaRPr lang="en-US" baseline="0" dirty="0" smtClean="0"/>
          </a:p>
          <a:p>
            <a:endParaRPr lang="en-US" baseline="0" dirty="0" smtClean="0"/>
          </a:p>
          <a:p>
            <a:endParaRPr lang="en-US" baseline="0" dirty="0" smtClean="0"/>
          </a:p>
          <a:p>
            <a:r>
              <a:rPr lang="en-US" baseline="0" dirty="0" smtClean="0"/>
              <a:t>On healthy reefs coral reef herbivores are believed to regulate coral-algal competition by maintaining low algal standing stocks and facilitating coral recruitment</a:t>
            </a:r>
          </a:p>
        </p:txBody>
      </p:sp>
      <p:sp>
        <p:nvSpPr>
          <p:cNvPr id="4" name="Slide Number Placeholder 3"/>
          <p:cNvSpPr>
            <a:spLocks noGrp="1"/>
          </p:cNvSpPr>
          <p:nvPr>
            <p:ph type="sldNum" sz="quarter" idx="10"/>
          </p:nvPr>
        </p:nvSpPr>
        <p:spPr/>
        <p:txBody>
          <a:bodyPr/>
          <a:lstStyle/>
          <a:p>
            <a:fld id="{3187F8DC-4658-4666-B721-E4C1019C868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Evidence from many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observational</a:t>
            </a:r>
            <a:r>
              <a:rPr lang="en-US" sz="1200" kern="1200" baseline="0" dirty="0" smtClean="0">
                <a:solidFill>
                  <a:schemeClr val="tx1"/>
                </a:solidFill>
                <a:latin typeface="+mn-lt"/>
                <a:ea typeface="+mn-ea"/>
                <a:cs typeface="+mn-cs"/>
              </a:rPr>
              <a:t> and experimental studies have demonstrated the ability herbivorous fishes to exhibit strong top-down control on the % cover and abundance of algae on </a:t>
            </a:r>
            <a:r>
              <a:rPr lang="en-US" sz="1200" kern="1200" baseline="0" dirty="0" smtClean="0">
                <a:latin typeface="+mn-lt"/>
                <a:ea typeface="+mn-ea"/>
                <a:cs typeface="+mn-cs"/>
              </a:rPr>
              <a:t>reefs</a:t>
            </a:r>
            <a:endParaRPr lang="en-US" sz="1200" i="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latin typeface="+mn-lt"/>
              <a:ea typeface="+mn-ea"/>
              <a:cs typeface="+mn-cs"/>
            </a:endParaRPr>
          </a:p>
          <a:p>
            <a:r>
              <a:rPr lang="en-US" sz="1200" dirty="0" smtClean="0"/>
              <a:t>Here are two classic studies, from</a:t>
            </a:r>
            <a:r>
              <a:rPr lang="en-US" sz="1200" baseline="0" dirty="0" smtClean="0"/>
              <a:t> the </a:t>
            </a:r>
            <a:r>
              <a:rPr lang="en-US" sz="1200" baseline="0" dirty="0" err="1" smtClean="0"/>
              <a:t>caribb</a:t>
            </a:r>
            <a:r>
              <a:rPr lang="en-US" sz="1200" baseline="0" dirty="0" smtClean="0"/>
              <a:t> (L) and the pacific (R) ,</a:t>
            </a:r>
            <a:r>
              <a:rPr lang="en-US" sz="1200" dirty="0" smtClean="0"/>
              <a:t> which show strong</a:t>
            </a:r>
            <a:r>
              <a:rPr lang="en-US" sz="1200" baseline="0" dirty="0" smtClean="0"/>
              <a:t> correlations of reduced macroalgal cover with increasing herbivore biomass, suggesting </a:t>
            </a:r>
            <a:r>
              <a:rPr lang="en-US" sz="1200" i="0" kern="1200" dirty="0" smtClean="0">
                <a:latin typeface="+mn-lt"/>
                <a:ea typeface="+mn-ea"/>
                <a:cs typeface="+mn-cs"/>
              </a:rPr>
              <a:t>direct</a:t>
            </a:r>
            <a:r>
              <a:rPr lang="en-US" sz="1200" i="0" kern="1200" baseline="0" dirty="0" smtClean="0">
                <a:latin typeface="+mn-lt"/>
                <a:ea typeface="+mn-ea"/>
                <a:cs typeface="+mn-cs"/>
              </a:rPr>
              <a:t> influence by herbivores on</a:t>
            </a:r>
            <a:r>
              <a:rPr lang="en-US" sz="1200" i="0" kern="1200" dirty="0" smtClean="0">
                <a:latin typeface="+mn-lt"/>
                <a:ea typeface="+mn-ea"/>
                <a:cs typeface="+mn-cs"/>
              </a:rPr>
              <a:t> the structure and composition of benthic communities in these areas</a:t>
            </a:r>
            <a:endParaRPr lang="en-US" sz="1200" baseline="0" dirty="0" smtClean="0"/>
          </a:p>
          <a:p>
            <a:endParaRPr lang="en-U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Axis not shown for the graph</a:t>
            </a:r>
            <a:r>
              <a:rPr lang="en-US" sz="1200" i="1" baseline="0" dirty="0" smtClean="0"/>
              <a:t> on the left but it is g/m^2</a:t>
            </a:r>
          </a:p>
          <a:p>
            <a:endParaRPr lang="en-US"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Additionally Results from experimental studies have almost unequivocally shown that herbivore exclusion consistently leads to increases in turf and macroalgae cover on reefs.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figure on the left are results from a long term experimental manipulation of herbivory and nutrient availability….and show that herbivore exclusion plots, relative to the control, had much greater levels of macroalgae and turf algae compared to plots accessible to grazers….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figure on the right is from a meta-analysis evaluating experiments which manipulated herbivore density and observed benthic response. It shows a strong tendency for the exclusion of herbivores to lead to greater growth and proliferation of algae across multiple experiments.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p>
          <a:p>
            <a:endParaRPr lang="en-US"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0" dirty="0" smtClean="0"/>
          </a:p>
          <a:p>
            <a:r>
              <a:rPr lang="en-US" i="0" dirty="0" smtClean="0"/>
              <a:t>Despite the clear importance</a:t>
            </a:r>
            <a:r>
              <a:rPr lang="en-US" i="0" baseline="0" dirty="0" smtClean="0"/>
              <a:t> of herbivorous fish on reefs, and the potential for their use in management strategies, evidence shows that in some places there has been significant depletion of this group</a:t>
            </a:r>
            <a:endParaRPr lang="en-US" i="0" dirty="0" smtClean="0"/>
          </a:p>
          <a:p>
            <a:endParaRPr lang="en-US" i="0" dirty="0" smtClean="0"/>
          </a:p>
          <a:p>
            <a:r>
              <a:rPr lang="en-US" i="0" dirty="0" smtClean="0"/>
              <a:t>Here I show results from a</a:t>
            </a:r>
            <a:r>
              <a:rPr lang="en-US" i="0" baseline="0" dirty="0" smtClean="0"/>
              <a:t> study that examined fish biomass and abundance between fished and unfished regions in the Hawaiian islands</a:t>
            </a:r>
          </a:p>
          <a:p>
            <a:endParaRPr lang="en-US" i="1" baseline="0" dirty="0" smtClean="0"/>
          </a:p>
          <a:p>
            <a:r>
              <a:rPr lang="en-US" baseline="0" dirty="0" smtClean="0"/>
              <a:t>The unfished NWHI’s feature higher biomass, abundance and generally larger fish than are found in the nearby main Hawaiian islands…clearly we can see an impact of human habitation and exploitation in these data</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i="0" baseline="0" dirty="0" smtClean="0"/>
              <a:t>there </a:t>
            </a:r>
            <a:r>
              <a:rPr lang="en-US" sz="1600" i="0" baseline="0" dirty="0" smtClean="0"/>
              <a:t>are clear lines of evidence of the function of herbivores and their potential to aid in resilience and recovery on coral reefs . Though, for </a:t>
            </a:r>
            <a:r>
              <a:rPr lang="en-US" sz="1600" i="0" baseline="0" dirty="0" err="1" smtClean="0"/>
              <a:t>m</a:t>
            </a:r>
            <a:r>
              <a:rPr lang="en-US" sz="1600" i="0" dirty="0" err="1" smtClean="0"/>
              <a:t>angaement</a:t>
            </a:r>
            <a:r>
              <a:rPr lang="en-US" sz="1600" i="0" dirty="0" smtClean="0"/>
              <a:t> strategies using</a:t>
            </a:r>
            <a:r>
              <a:rPr lang="en-US" sz="1600" i="0" baseline="0" dirty="0" smtClean="0"/>
              <a:t> herbivore mediated restorations to be </a:t>
            </a:r>
            <a:r>
              <a:rPr lang="en-US" sz="1600" i="0" baseline="0" dirty="0" err="1" smtClean="0"/>
              <a:t>succefull</a:t>
            </a:r>
            <a:r>
              <a:rPr lang="en-US" sz="1600" i="0" baseline="0" dirty="0" smtClean="0"/>
              <a:t>, we must first establish meaningful and realistic targets. </a:t>
            </a:r>
            <a:r>
              <a:rPr lang="en-US" sz="2000" i="0" dirty="0" smtClean="0">
                <a:solidFill>
                  <a:schemeClr val="bg1"/>
                </a:solidFill>
              </a:rPr>
              <a:t>We must</a:t>
            </a:r>
            <a:r>
              <a:rPr lang="en-US" sz="2000" i="0" baseline="0" dirty="0" smtClean="0">
                <a:solidFill>
                  <a:schemeClr val="bg1"/>
                </a:solidFill>
              </a:rPr>
              <a:t> have an idea of </a:t>
            </a:r>
            <a:r>
              <a:rPr lang="en-US" sz="2000" i="0" dirty="0" smtClean="0">
                <a:solidFill>
                  <a:schemeClr val="bg1"/>
                </a:solidFill>
              </a:rPr>
              <a:t>Natural levels of biomass and abundance on pristine reefs;</a:t>
            </a:r>
            <a:r>
              <a:rPr lang="en-US" sz="2000" i="0" baseline="0" dirty="0" smtClean="0">
                <a:solidFill>
                  <a:schemeClr val="bg1"/>
                </a:solidFill>
              </a:rPr>
              <a:t> knowledge of the</a:t>
            </a:r>
            <a:r>
              <a:rPr lang="en-US" sz="2000" i="0" dirty="0" smtClean="0">
                <a:solidFill>
                  <a:schemeClr val="bg1"/>
                </a:solidFill>
              </a:rPr>
              <a:t> Variability between</a:t>
            </a:r>
            <a:r>
              <a:rPr lang="en-US" sz="2000" i="0" baseline="0" dirty="0" smtClean="0">
                <a:solidFill>
                  <a:schemeClr val="bg1"/>
                </a:solidFill>
              </a:rPr>
              <a:t> regions and</a:t>
            </a:r>
            <a:r>
              <a:rPr lang="en-US" sz="2000" i="0" dirty="0" smtClean="0">
                <a:solidFill>
                  <a:schemeClr val="bg1"/>
                </a:solidFill>
              </a:rPr>
              <a:t> a clear</a:t>
            </a:r>
            <a:r>
              <a:rPr lang="en-US" sz="2000" i="0" baseline="0" dirty="0" smtClean="0">
                <a:solidFill>
                  <a:schemeClr val="bg1"/>
                </a:solidFill>
              </a:rPr>
              <a:t> picture of the effects of exploitation on this group. Additionally we must gain information on how fishing effects the structure of this group of fishes</a:t>
            </a:r>
            <a:endParaRPr lang="en-US" sz="2000" i="0" dirty="0" smtClean="0">
              <a:solidFill>
                <a:schemeClr val="bg1"/>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smtClean="0">
              <a:solidFill>
                <a:schemeClr val="bg1"/>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smtClean="0">
              <a:solidFill>
                <a:schemeClr val="bg1"/>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solidFill>
              </a:rPr>
              <a:t>---or---</a:t>
            </a:r>
          </a:p>
          <a:p>
            <a:endParaRPr lang="en-US"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Though there are clear lines of evidence demonstrating function of herbivores and their potential to aid in resilience and recovery on coral reefs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are lacking a synthesis of herbivore populations around the world with information on baseline levels and variability in biomass, abundance and potential effects due to fishing pressure. Likewise, we do not have a clear picture of the effects of exploitation on the structure of this group of fishes. </a:t>
            </a:r>
            <a:endParaRPr lang="en-US" dirty="0" smtClean="0"/>
          </a:p>
          <a:p>
            <a:endParaRPr lang="en-US" dirty="0"/>
          </a:p>
        </p:txBody>
      </p:sp>
      <p:sp>
        <p:nvSpPr>
          <p:cNvPr id="4" name="Slide Number Placeholder 3"/>
          <p:cNvSpPr>
            <a:spLocks noGrp="1"/>
          </p:cNvSpPr>
          <p:nvPr>
            <p:ph type="sldNum" sz="quarter" idx="10"/>
          </p:nvPr>
        </p:nvSpPr>
        <p:spPr/>
        <p:txBody>
          <a:bodyPr/>
          <a:lstStyle/>
          <a:p>
            <a:fld id="{0B4D8C5C-E00B-447B-8D6A-0F6C5EFC127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Important</a:t>
            </a:r>
            <a:r>
              <a:rPr lang="en-US" baseline="0" dirty="0" smtClean="0"/>
              <a:t> when considering the role of the herbivores is the idea of functional diversity within the herbivore guild. There are several feeding sub-guilds, or functional groups that are defined by the manner in which they feed and interact with the reef matrix</a:t>
            </a:r>
          </a:p>
          <a:p>
            <a:endParaRPr lang="en-US" baseline="0" dirty="0" smtClean="0"/>
          </a:p>
          <a:p>
            <a:r>
              <a:rPr lang="en-US" baseline="0" dirty="0" smtClean="0"/>
              <a:t>Browsers focus primarily on macro algae, take large bites are do not alter the substratum</a:t>
            </a:r>
          </a:p>
          <a:p>
            <a:r>
              <a:rPr lang="en-US" baseline="0" dirty="0" smtClean="0"/>
              <a:t>Grazer detritivores have high grazing rates and focus heavily on algal turfs and feed without altering the underlying substratum</a:t>
            </a:r>
          </a:p>
          <a:p>
            <a:r>
              <a:rPr lang="en-US" baseline="0" dirty="0" smtClean="0"/>
              <a:t>Scrapers and excavators also focus primarily on algal turfs however they scrape and sometime even excavate the underlying substrate, exposing bare space for potentially colonizing </a:t>
            </a:r>
            <a:r>
              <a:rPr lang="en-US" baseline="0" dirty="0" err="1" smtClean="0"/>
              <a:t>cca’s</a:t>
            </a:r>
            <a:r>
              <a:rPr lang="en-US" baseline="0" dirty="0" smtClean="0"/>
              <a:t> and corals</a:t>
            </a:r>
          </a:p>
          <a:p>
            <a:r>
              <a:rPr lang="en-US" baseline="0" dirty="0" smtClean="0"/>
              <a:t>The final group that we consider are the Territorial damselfish. This group cultivates specific algal assemblages within their territories…..and </a:t>
            </a:r>
            <a:r>
              <a:rPr lang="en-US" baseline="0" dirty="0" err="1" smtClean="0"/>
              <a:t>aggresively</a:t>
            </a:r>
            <a:r>
              <a:rPr lang="en-US" baseline="0" dirty="0" smtClean="0"/>
              <a:t> repel </a:t>
            </a:r>
            <a:r>
              <a:rPr lang="en-US" baseline="0" dirty="0" err="1" smtClean="0"/>
              <a:t>conspecifis</a:t>
            </a:r>
            <a:r>
              <a:rPr lang="en-US" baseline="0" dirty="0" smtClean="0"/>
              <a:t>. Their territories have been found to be refuges for macro algae and </a:t>
            </a:r>
            <a:r>
              <a:rPr lang="en-US" baseline="0" dirty="0" err="1" smtClean="0"/>
              <a:t>cyano</a:t>
            </a:r>
            <a:r>
              <a:rPr lang="en-US" baseline="0" dirty="0" smtClean="0"/>
              <a:t> bacteria. Several studies have suggested elevated territorial damsels density is liked to decline in reef health</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present study our goals were to </a:t>
            </a:r>
          </a:p>
          <a:p>
            <a:pPr marL="452438">
              <a:lnSpc>
                <a:spcPct val="150000"/>
              </a:lnSpc>
              <a:buFont typeface="+mj-lt"/>
              <a:buAutoNum type="arabicPeriod"/>
            </a:pPr>
            <a:r>
              <a:rPr lang="en-US" sz="1200" dirty="0" smtClean="0">
                <a:solidFill>
                  <a:schemeClr val="bg1"/>
                </a:solidFill>
              </a:rPr>
              <a:t>First To identify natural levels of herbivore populations on pristine reefs globally, and document variability</a:t>
            </a:r>
          </a:p>
          <a:p>
            <a:pPr marL="452438">
              <a:lnSpc>
                <a:spcPct val="150000"/>
              </a:lnSpc>
              <a:buFont typeface="+mj-lt"/>
              <a:buAutoNum type="arabicPeriod"/>
            </a:pPr>
            <a:r>
              <a:rPr lang="en-US" sz="1200" dirty="0" smtClean="0">
                <a:solidFill>
                  <a:schemeClr val="bg1"/>
                </a:solidFill>
              </a:rPr>
              <a:t>Additionally we sought to Determine evidence for fishing effects</a:t>
            </a:r>
          </a:p>
          <a:p>
            <a:pPr marL="452438">
              <a:lnSpc>
                <a:spcPct val="150000"/>
              </a:lnSpc>
              <a:buFont typeface="+mj-lt"/>
              <a:buAutoNum type="arabicPeriod"/>
            </a:pPr>
            <a:r>
              <a:rPr lang="en-US" sz="1200" dirty="0" smtClean="0">
                <a:solidFill>
                  <a:schemeClr val="bg1"/>
                </a:solidFill>
              </a:rPr>
              <a:t>Finally we investigated</a:t>
            </a:r>
            <a:r>
              <a:rPr lang="en-US" sz="1200" baseline="0" dirty="0" smtClean="0">
                <a:solidFill>
                  <a:schemeClr val="bg1"/>
                </a:solidFill>
              </a:rPr>
              <a:t> the effects of </a:t>
            </a:r>
            <a:r>
              <a:rPr lang="en-US" sz="1200" dirty="0" smtClean="0">
                <a:solidFill>
                  <a:schemeClr val="bg1"/>
                </a:solidFill>
              </a:rPr>
              <a:t>exploitation on the different functional groups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order to provide this information we sought to </a:t>
            </a:r>
            <a:r>
              <a:rPr lang="en-US" baseline="0" dirty="0" smtClean="0"/>
              <a:t>establish a comprehensive  worldwide database of herbivore biomass , abundance and community structure.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a:t>
            </a:r>
            <a:r>
              <a:rPr lang="en-US" baseline="0" dirty="0" smtClean="0"/>
              <a:t>e conducted a rigorous search of the peer reviewed literature for estimates of herbivore biomass and abundance. Additionally we consolidated data from monitoring programs  and unpublished data collected by the authors </a:t>
            </a:r>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Our literature search </a:t>
            </a:r>
            <a:r>
              <a:rPr lang="en-US" sz="1200" kern="1200" baseline="0" dirty="0" smtClean="0">
                <a:solidFill>
                  <a:schemeClr val="tx1"/>
                </a:solidFill>
                <a:latin typeface="+mn-lt"/>
                <a:ea typeface="+mn-ea"/>
                <a:cs typeface="+mn-cs"/>
              </a:rPr>
              <a:t> the following criteria were required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1-- </a:t>
            </a:r>
            <a:r>
              <a:rPr lang="en-US" dirty="0" smtClean="0">
                <a:solidFill>
                  <a:schemeClr val="bg1"/>
                </a:solidFill>
              </a:rPr>
              <a:t>Qualitative or quantitative descriptions of depth, reef zone and reef type </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2--</a:t>
            </a:r>
            <a:r>
              <a:rPr lang="en-US" dirty="0" smtClean="0">
                <a:solidFill>
                  <a:schemeClr val="bg1"/>
                </a:solidFill>
              </a:rPr>
              <a:t>Site location information </a:t>
            </a:r>
            <a:endParaRPr lang="en-US" sz="1200" kern="1200" dirty="0" smtClean="0">
              <a:solidFill>
                <a:schemeClr val="bg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bg1"/>
                </a:solidFill>
                <a:latin typeface="+mn-lt"/>
                <a:ea typeface="+mn-ea"/>
                <a:cs typeface="+mn-cs"/>
              </a:rPr>
              <a:t>3—Use of Accepted census methods</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4—and estimates of the full</a:t>
            </a:r>
            <a:r>
              <a:rPr lang="en-US" sz="1200" kern="1200" baseline="0" dirty="0" smtClean="0">
                <a:solidFill>
                  <a:schemeClr val="tx1"/>
                </a:solidFill>
                <a:latin typeface="+mn-lt"/>
                <a:ea typeface="+mn-ea"/>
                <a:cs typeface="+mn-cs"/>
              </a:rPr>
              <a:t> herbivore assemblage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5—We also had to be able to determine fisheries accessibility at the sites where surveys were conducted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Data varied in level of resolution, most significantly in terms of sampling design and taxonomic detail. Sample sizes of analyses reflect the availability of data specific to the question addressed.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187F8DC-4658-4666-B721-E4C1019C868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Fisheries accessibility was designated based upon human habitation, isolation and level of protection at each site where surveys were conducted. </a:t>
            </a:r>
          </a:p>
          <a:p>
            <a:endParaRPr lang="en-US" dirty="0" smtClean="0"/>
          </a:p>
          <a:p>
            <a:r>
              <a:rPr lang="en-US" dirty="0" smtClean="0"/>
              <a:t>Not</a:t>
            </a:r>
            <a:r>
              <a:rPr lang="en-US" baseline="0" dirty="0" smtClean="0"/>
              <a:t> fisheries accessible, or </a:t>
            </a:r>
            <a:r>
              <a:rPr lang="en-US" dirty="0" smtClean="0"/>
              <a:t>NFA sites, were those located on remote and uninhabited islands where fishing is formally banned or severely limited due to remoteness.</a:t>
            </a:r>
            <a:r>
              <a:rPr lang="en-US" baseline="0" dirty="0" smtClean="0"/>
              <a:t> Sites </a:t>
            </a:r>
            <a:r>
              <a:rPr lang="en-US" dirty="0" smtClean="0"/>
              <a:t>on inhabited islands or coastlines but inside a marine protected area were</a:t>
            </a:r>
            <a:r>
              <a:rPr lang="en-US" baseline="0" dirty="0" smtClean="0"/>
              <a:t> also designated as NFA</a:t>
            </a:r>
            <a:r>
              <a:rPr lang="en-US" dirty="0" smtClean="0"/>
              <a:t>. As the efficacy of no-take marine reserves is a function of compliance, enforcement, and reserve age, we identified sites within marine reserves as NFA if they had a minimum duration of protection from fishing of 6 years, adequate enforcement and evidence of compliance. </a:t>
            </a:r>
          </a:p>
          <a:p>
            <a:endParaRPr lang="en-US" dirty="0" smtClean="0"/>
          </a:p>
          <a:p>
            <a:r>
              <a:rPr lang="en-US" dirty="0" smtClean="0"/>
              <a:t>FA sites were those which due to accessibility and regulations are likely to experience fishing activity.</a:t>
            </a:r>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285750" indent="-285750">
              <a:buNone/>
            </a:pPr>
            <a:endParaRPr lang="en-US" sz="1200" kern="1200" dirty="0" smtClean="0">
              <a:solidFill>
                <a:schemeClr val="tx1"/>
              </a:solidFill>
              <a:latin typeface="+mn-lt"/>
              <a:ea typeface="+mn-ea"/>
              <a:cs typeface="+mn-cs"/>
            </a:endParaRPr>
          </a:p>
          <a:p>
            <a:pPr marL="285750" indent="-285750">
              <a:buNone/>
            </a:pP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i</a:t>
            </a:r>
            <a:r>
              <a:rPr lang="en-US" sz="1200" kern="1200" dirty="0" smtClean="0">
                <a:solidFill>
                  <a:schemeClr val="tx1"/>
                </a:solidFill>
                <a:latin typeface="+mn-lt"/>
                <a:ea typeface="+mn-ea"/>
                <a:cs typeface="+mn-cs"/>
              </a:rPr>
              <a:t>)</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To determine if there were differences in the abundance and biomass of herbivores between NFA and FA locations</a:t>
            </a:r>
            <a:r>
              <a:rPr lang="en-US" sz="1200" kern="1200" baseline="0" dirty="0" smtClean="0">
                <a:solidFill>
                  <a:schemeClr val="tx1"/>
                </a:solidFill>
                <a:latin typeface="+mn-lt"/>
                <a:ea typeface="+mn-ea"/>
                <a:cs typeface="+mn-cs"/>
              </a:rPr>
              <a:t> worldwide </a:t>
            </a:r>
            <a:r>
              <a:rPr lang="en-US" sz="1200" kern="1200" dirty="0" smtClean="0">
                <a:solidFill>
                  <a:schemeClr val="tx1"/>
                </a:solidFill>
                <a:latin typeface="+mn-lt"/>
                <a:ea typeface="+mn-ea"/>
                <a:cs typeface="+mn-cs"/>
              </a:rPr>
              <a:t>we compiled</a:t>
            </a:r>
            <a:r>
              <a:rPr lang="en-US" sz="1200" kern="1200" baseline="0" dirty="0" smtClean="0">
                <a:solidFill>
                  <a:schemeClr val="tx1"/>
                </a:solidFill>
                <a:latin typeface="+mn-lt"/>
                <a:ea typeface="+mn-ea"/>
                <a:cs typeface="+mn-cs"/>
              </a:rPr>
              <a:t> all available estimates and used </a:t>
            </a:r>
            <a:r>
              <a:rPr lang="en-US" sz="1200" kern="1200" dirty="0" smtClean="0">
                <a:solidFill>
                  <a:schemeClr val="tx1"/>
                </a:solidFill>
                <a:latin typeface="+mn-lt"/>
                <a:ea typeface="+mn-ea"/>
                <a:cs typeface="+mn-cs"/>
              </a:rPr>
              <a:t>a two sample t-test to determine</a:t>
            </a:r>
            <a:r>
              <a:rPr lang="en-US" sz="1200" kern="1200" baseline="0" dirty="0" smtClean="0">
                <a:solidFill>
                  <a:schemeClr val="tx1"/>
                </a:solidFill>
                <a:latin typeface="+mn-lt"/>
                <a:ea typeface="+mn-ea"/>
                <a:cs typeface="+mn-cs"/>
              </a:rPr>
              <a:t> the significance of any differences</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(ii) When determining Regional Means,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For some regions biomass data were non-normal,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making use of parametric statistical procedures inappropriate. </a:t>
            </a:r>
            <a:r>
              <a:rPr lang="en-US" sz="1200" i="1" kern="1200" dirty="0" smtClean="0">
                <a:solidFill>
                  <a:schemeClr val="tx1"/>
                </a:solidFill>
                <a:latin typeface="+mn-lt"/>
                <a:ea typeface="+mn-ea"/>
                <a:cs typeface="+mn-cs"/>
              </a:rPr>
              <a:t>Further, data were not evenly available across study regions leading to an unbalanced design in comparing NFA to FA ‘treatments’.</a:t>
            </a:r>
            <a:r>
              <a:rPr lang="en-US" sz="1200" kern="1200" dirty="0" smtClean="0">
                <a:solidFill>
                  <a:schemeClr val="tx1"/>
                </a:solidFill>
                <a:latin typeface="+mn-lt"/>
                <a:ea typeface="+mn-ea"/>
                <a:cs typeface="+mn-cs"/>
              </a:rPr>
              <a:t> Therefore we employed a rigorous non-parametric bootstrapping procedure to calculate distributions of regional mean differences of</a:t>
            </a:r>
            <a:r>
              <a:rPr lang="en-US" sz="1200" kern="1200" baseline="0" dirty="0" smtClean="0">
                <a:solidFill>
                  <a:schemeClr val="tx1"/>
                </a:solidFill>
                <a:latin typeface="+mn-lt"/>
                <a:ea typeface="+mn-ea"/>
                <a:cs typeface="+mn-cs"/>
              </a:rPr>
              <a:t> FA from NFA areas</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(iii) To test whether fisheries accessibility alters the structure of the herbivore guild worldwide we employed a similar non-parametric bootstrapping procedure and generated a distribution of</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biomass ratios for NFA to FA locations for the different functional groups. </a:t>
            </a:r>
            <a:r>
              <a:rPr lang="en-US" sz="1200" kern="1200" baseline="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187F8DC-4658-4666-B721-E4C1019C868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We collected 75 studies from the literature and unpublished datasets from around the world …..Ultimately we were able to use </a:t>
            </a:r>
            <a:r>
              <a:rPr lang="en-US" dirty="0" smtClean="0">
                <a:solidFill>
                  <a:schemeClr val="bg1"/>
                </a:solidFill>
              </a:rPr>
              <a:t>2706 site level estimates of biomass and abundance from 145 locations worldwide</a:t>
            </a:r>
          </a:p>
          <a:p>
            <a:endParaRPr lang="en-US" baseline="0" dirty="0" smtClean="0"/>
          </a:p>
          <a:p>
            <a:endParaRPr lang="en-US" baseline="0" dirty="0" smtClean="0"/>
          </a:p>
          <a:p>
            <a:endParaRPr lang="en-US" baseline="0" dirty="0" smtClean="0"/>
          </a:p>
          <a:p>
            <a:r>
              <a:rPr lang="en-US" i="1" baseline="0" dirty="0" smtClean="0"/>
              <a:t>Though we initially encountered 300+ studies……We were surprised how few studies from literature met our criteria…..</a:t>
            </a:r>
          </a:p>
          <a:p>
            <a:endParaRPr lang="en-US" i="1" baseline="0" dirty="0" smtClean="0"/>
          </a:p>
          <a:p>
            <a:r>
              <a:rPr lang="en-US" i="1" baseline="0" dirty="0" smtClean="0"/>
              <a:t>Thankfully, we had access to previously unpublished datasets from many locations around the globe that allowed us to increase the geographic extent of the dataset.</a:t>
            </a:r>
          </a:p>
          <a:p>
            <a:endParaRPr lang="en-US" i="1" baseline="0" dirty="0" smtClean="0"/>
          </a:p>
          <a:p>
            <a:endParaRPr lang="en-US" baseline="0"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i="1" kern="1200" dirty="0" smtClean="0">
                <a:solidFill>
                  <a:schemeClr val="tx1"/>
                </a:solidFill>
                <a:latin typeface="+mn-lt"/>
                <a:ea typeface="+mn-ea"/>
                <a:cs typeface="+mn-cs"/>
              </a:rPr>
              <a:t>Using all available estimates</a:t>
            </a:r>
          </a:p>
          <a:p>
            <a:r>
              <a:rPr lang="en-US" sz="1200" kern="1200" dirty="0" smtClean="0">
                <a:solidFill>
                  <a:schemeClr val="tx1"/>
                </a:solidFill>
                <a:latin typeface="+mn-lt"/>
                <a:ea typeface="+mn-ea"/>
                <a:cs typeface="+mn-cs"/>
              </a:rPr>
              <a:t>The grand mean biomass of all herbivores at NFA areas was 56.4 g m</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(±7.9 SE) which was significantly different than that at FA locations which</a:t>
            </a:r>
            <a:r>
              <a:rPr lang="en-US" sz="1200" kern="1200" baseline="0" dirty="0" smtClean="0">
                <a:solidFill>
                  <a:schemeClr val="tx1"/>
                </a:solidFill>
                <a:latin typeface="+mn-lt"/>
                <a:ea typeface="+mn-ea"/>
                <a:cs typeface="+mn-cs"/>
              </a:rPr>
              <a:t> had</a:t>
            </a:r>
            <a:r>
              <a:rPr lang="en-US" sz="1200" kern="1200" dirty="0" smtClean="0">
                <a:solidFill>
                  <a:schemeClr val="tx1"/>
                </a:solidFill>
                <a:latin typeface="+mn-lt"/>
                <a:ea typeface="+mn-ea"/>
                <a:cs typeface="+mn-cs"/>
              </a:rPr>
              <a:t> only 20.5 g m</a:t>
            </a:r>
            <a:r>
              <a:rPr lang="en-US" sz="1200" kern="1200" baseline="30000" dirty="0" smtClean="0">
                <a:solidFill>
                  <a:schemeClr val="tx1"/>
                </a:solidFill>
                <a:latin typeface="+mn-lt"/>
                <a:ea typeface="+mn-ea"/>
                <a:cs typeface="+mn-cs"/>
              </a:rPr>
              <a:t>­-2 </a:t>
            </a:r>
            <a:r>
              <a:rPr lang="en-US" sz="1200" kern="1200" dirty="0" smtClean="0">
                <a:solidFill>
                  <a:schemeClr val="tx1"/>
                </a:solidFill>
                <a:latin typeface="+mn-lt"/>
                <a:ea typeface="+mn-ea"/>
                <a:cs typeface="+mn-cs"/>
              </a:rPr>
              <a:t>(±1.6 SE).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NFA locations total numerical density was 0.48 individuals m</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(±0.13 SE), while at FA locations abundance was 0.55 individuals m</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(±0.54  SE), though the difference was not significant.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see here that the greater than two-fold decline in herbivore biomass is not met with an equivalent drop in numerical abundance suggesting that FA areas are likely dominated by a relatively greater number of smaller-bodied fish.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shift</a:t>
            </a:r>
            <a:r>
              <a:rPr lang="en-US" sz="1200" kern="1200" baseline="0" dirty="0" smtClean="0">
                <a:solidFill>
                  <a:schemeClr val="tx1"/>
                </a:solidFill>
                <a:latin typeface="+mn-lt"/>
                <a:ea typeface="+mn-ea"/>
                <a:cs typeface="+mn-cs"/>
              </a:rPr>
              <a:t>  in size structure at FA locations may</a:t>
            </a:r>
            <a:r>
              <a:rPr lang="en-US" sz="1200" kern="1200" dirty="0" smtClean="0">
                <a:solidFill>
                  <a:schemeClr val="tx1"/>
                </a:solidFill>
                <a:latin typeface="+mn-lt"/>
                <a:ea typeface="+mn-ea"/>
                <a:cs typeface="+mn-cs"/>
              </a:rPr>
              <a:t> have important</a:t>
            </a:r>
            <a:r>
              <a:rPr lang="en-US" sz="1200" u="none"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consequences on the emergent foraging capacity of the herbivore guild</a:t>
            </a:r>
            <a:r>
              <a:rPr lang="en-US" sz="1200" kern="1200" baseline="0" dirty="0" smtClean="0">
                <a:solidFill>
                  <a:schemeClr val="tx1"/>
                </a:solidFill>
                <a:latin typeface="+mn-lt"/>
                <a:ea typeface="+mn-ea"/>
                <a:cs typeface="+mn-cs"/>
              </a:rPr>
              <a:t> as t</a:t>
            </a:r>
            <a:r>
              <a:rPr lang="en-US" sz="1200" kern="1200" dirty="0" smtClean="0">
                <a:solidFill>
                  <a:schemeClr val="tx1"/>
                </a:solidFill>
                <a:latin typeface="+mn-lt"/>
                <a:ea typeface="+mn-ea"/>
                <a:cs typeface="+mn-cs"/>
              </a:rPr>
              <a:t>here are size dependent effects, within and among species, </a:t>
            </a:r>
            <a:r>
              <a:rPr lang="en-US" sz="1200" strike="sngStrike"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on algal consumption. Larger individuals generally consume greater volumes of algae, both overall and per unit biomass</a:t>
            </a:r>
            <a:r>
              <a:rPr lang="en-US" sz="1200" kern="1200" baseline="0" dirty="0" smtClean="0">
                <a:solidFill>
                  <a:schemeClr val="tx1"/>
                </a:solidFill>
                <a:latin typeface="+mn-lt"/>
                <a:ea typeface="+mn-ea"/>
                <a:cs typeface="+mn-cs"/>
              </a:rPr>
              <a:t> and </a:t>
            </a:r>
            <a:r>
              <a:rPr lang="en-US" sz="1200" kern="1200" dirty="0" smtClean="0">
                <a:solidFill>
                  <a:schemeClr val="tx1"/>
                </a:solidFill>
                <a:latin typeface="+mn-lt"/>
                <a:ea typeface="+mn-ea"/>
                <a:cs typeface="+mn-cs"/>
              </a:rPr>
              <a:t>expose larger areas of substratum</a:t>
            </a:r>
            <a:endParaRPr lang="en-US" sz="1200" u="sng" kern="1200" dirty="0" smtClean="0">
              <a:solidFill>
                <a:schemeClr val="tx1"/>
              </a:solidFill>
              <a:latin typeface="+mn-lt"/>
              <a:ea typeface="+mn-ea"/>
              <a:cs typeface="+mn-cs"/>
            </a:endParaRPr>
          </a:p>
          <a:p>
            <a:endParaRPr lang="en-US" sz="1200" u="sng"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3187F8DC-4658-4666-B721-E4C1019C868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smtClean="0">
                <a:solidFill>
                  <a:schemeClr val="tx1"/>
                </a:solidFill>
                <a:latin typeface="+mn-lt"/>
                <a:ea typeface="+mn-ea"/>
                <a:cs typeface="+mn-cs"/>
              </a:rPr>
              <a:t>Where data was available we conducted analysis of mean differences in biomass and abundance of NFA minus FA locations within regions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On the plots shown here Black circles are the median mean difference and lines indicate 95% QR ranges of the bootstrapping analysis. QR ranges greater than 0 are indicative of greater biomass as NFA locations relative to FA ones. </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was considerable variability in </a:t>
            </a:r>
            <a:r>
              <a:rPr lang="en-US" sz="1200" i="1" kern="1200" dirty="0" smtClean="0">
                <a:solidFill>
                  <a:schemeClr val="tx1"/>
                </a:solidFill>
                <a:latin typeface="+mn-lt"/>
                <a:ea typeface="+mn-ea"/>
                <a:cs typeface="+mn-cs"/>
              </a:rPr>
              <a:t>biomass</a:t>
            </a:r>
            <a:r>
              <a:rPr lang="en-US" sz="1200" kern="1200" dirty="0" smtClean="0">
                <a:solidFill>
                  <a:schemeClr val="tx1"/>
                </a:solidFill>
                <a:latin typeface="+mn-lt"/>
                <a:ea typeface="+mn-ea"/>
                <a:cs typeface="+mn-cs"/>
              </a:rPr>
              <a:t> within and among regions but there was an overall tendency for NFA locations to support higher herbivore biomass than FA locations</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indicating that the exploitative effects of fishing likely have moderate to strong reductions in the biomass of the herbivore guild in the</a:t>
            </a:r>
            <a:r>
              <a:rPr lang="en-US" sz="1200" kern="1200" baseline="0" dirty="0" smtClean="0">
                <a:solidFill>
                  <a:schemeClr val="tx1"/>
                </a:solidFill>
                <a:latin typeface="+mn-lt"/>
                <a:ea typeface="+mn-ea"/>
                <a:cs typeface="+mn-cs"/>
              </a:rPr>
              <a:t> regions analyzed</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contrast, the 95% QR of the mean difference in </a:t>
            </a:r>
            <a:r>
              <a:rPr lang="en-US" sz="1200" i="1" kern="1200" dirty="0" smtClean="0">
                <a:solidFill>
                  <a:schemeClr val="tx1"/>
                </a:solidFill>
                <a:latin typeface="+mn-lt"/>
                <a:ea typeface="+mn-ea"/>
                <a:cs typeface="+mn-cs"/>
              </a:rPr>
              <a:t>abundance</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worldwide overlaps 0, with some regions having higher numerical abundance and others having lower abundance or demonstrating no difference . This indicates that the effects of fishing pressure on the numerical abundance of herbivorous fishes are perhaps more complicated than the effects on biomass.</a:t>
            </a:r>
          </a:p>
          <a:p>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145 locations included in this analysis span a wide range of environmental and oceanographic parameters that are known to influence the structure of local fish stocks. Despite such variability, our analysis shows evidence that herbivorous fish assemblages not accessible to fisheries are consistently more massive</a:t>
            </a:r>
            <a:endParaRPr lang="en-US" baseline="0" dirty="0" smtClean="0"/>
          </a:p>
          <a:p>
            <a:endParaRPr lang="en-US" baseline="0" dirty="0" smtClean="0"/>
          </a:p>
          <a:p>
            <a:r>
              <a:rPr lang="en-US" sz="1200" kern="1200" dirty="0" smtClean="0">
                <a:solidFill>
                  <a:schemeClr val="tx1"/>
                </a:solidFill>
                <a:latin typeface="+mn-lt"/>
                <a:ea typeface="+mn-ea"/>
                <a:cs typeface="+mn-cs"/>
              </a:rPr>
              <a:t>Perhaps most striking result in our global summary is the extreme range herbivore biomass values across locations, in particular the high values reported from some remote and protected NFA locations. For example, locations across the Pacific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GBR and Indian Ocean (the Seychelles) have herbivore biomass values exceeding 100 g m</a:t>
            </a:r>
            <a:r>
              <a:rPr lang="en-US" sz="1200" kern="1200" baseline="30000" dirty="0" smtClean="0">
                <a:solidFill>
                  <a:schemeClr val="tx1"/>
                </a:solidFill>
                <a:latin typeface="+mn-lt"/>
                <a:ea typeface="+mn-ea"/>
                <a:cs typeface="+mn-cs"/>
              </a:rPr>
              <a:t>-2</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…while FA locations in Jamaica, The Commonwealth of the Marianas and E. Africa had biomass values less than 10g/m^-2</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Clearly not all sites</a:t>
            </a:r>
            <a:r>
              <a:rPr lang="en-US" sz="1200" kern="1200" baseline="0" dirty="0" smtClean="0">
                <a:solidFill>
                  <a:schemeClr val="tx1"/>
                </a:solidFill>
                <a:latin typeface="+mn-lt"/>
                <a:ea typeface="+mn-ea"/>
                <a:cs typeface="+mn-cs"/>
              </a:rPr>
              <a:t> in all regions have the same biomass potential…..however even in the highly impacted Caribbean where long histories of exploitation and a </a:t>
            </a:r>
            <a:r>
              <a:rPr lang="en-US" sz="1200" kern="1200" baseline="0" dirty="0" err="1" smtClean="0">
                <a:solidFill>
                  <a:schemeClr val="tx1"/>
                </a:solidFill>
                <a:latin typeface="+mn-lt"/>
                <a:ea typeface="+mn-ea"/>
                <a:cs typeface="+mn-cs"/>
              </a:rPr>
              <a:t>depauperate</a:t>
            </a:r>
            <a:r>
              <a:rPr lang="en-US" sz="1200" kern="1200" baseline="0" dirty="0" smtClean="0">
                <a:solidFill>
                  <a:schemeClr val="tx1"/>
                </a:solidFill>
                <a:latin typeface="+mn-lt"/>
                <a:ea typeface="+mn-ea"/>
                <a:cs typeface="+mn-cs"/>
              </a:rPr>
              <a:t> herbivore assemblage have been suggested as constraints on herbivore biomass’….several locations not accessible to fisheries, including Saint Croix , the </a:t>
            </a:r>
            <a:r>
              <a:rPr lang="en-US" sz="1200" kern="1200" baseline="0" dirty="0" err="1" smtClean="0">
                <a:solidFill>
                  <a:schemeClr val="tx1"/>
                </a:solidFill>
                <a:latin typeface="+mn-lt"/>
                <a:ea typeface="+mn-ea"/>
                <a:cs typeface="+mn-cs"/>
              </a:rPr>
              <a:t>Exumas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Cayes</a:t>
            </a:r>
            <a:r>
              <a:rPr lang="en-US" sz="1200" kern="1200" baseline="0" dirty="0" smtClean="0">
                <a:solidFill>
                  <a:schemeClr val="tx1"/>
                </a:solidFill>
                <a:latin typeface="+mn-lt"/>
                <a:ea typeface="+mn-ea"/>
                <a:cs typeface="+mn-cs"/>
              </a:rPr>
              <a:t> and the Flower Garden Banks have biomass values near or greater than 50g/m^-2</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187F8DC-4658-4666-B721-E4C1019C868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more detailed analysis of the global effects of fishing on the herbivore feeding guild was completed from 109 locations.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output reported here are bootstrapped biomass ratio of NFA to FA locations worldwide…….. Distributions</a:t>
            </a:r>
            <a:r>
              <a:rPr lang="en-US" sz="1200" kern="1200" baseline="0" dirty="0" smtClean="0">
                <a:solidFill>
                  <a:schemeClr val="tx1"/>
                </a:solidFill>
                <a:latin typeface="+mn-lt"/>
                <a:ea typeface="+mn-ea"/>
                <a:cs typeface="+mn-cs"/>
              </a:rPr>
              <a:t> of ratios not </a:t>
            </a:r>
            <a:r>
              <a:rPr lang="en-US" sz="1200" kern="1200" dirty="0" smtClean="0">
                <a:solidFill>
                  <a:schemeClr val="tx1"/>
                </a:solidFill>
                <a:latin typeface="+mn-lt"/>
                <a:ea typeface="+mn-ea"/>
                <a:cs typeface="+mn-cs"/>
              </a:rPr>
              <a:t>overlapping 1.0 are evidence of difference between</a:t>
            </a:r>
            <a:r>
              <a:rPr lang="en-US" sz="1200" kern="1200" baseline="0" dirty="0" smtClean="0">
                <a:solidFill>
                  <a:schemeClr val="tx1"/>
                </a:solidFill>
                <a:latin typeface="+mn-lt"/>
                <a:ea typeface="+mn-ea"/>
                <a:cs typeface="+mn-cs"/>
              </a:rPr>
              <a:t> NFA and FA sites</a:t>
            </a:r>
            <a:r>
              <a:rPr lang="en-US" sz="1200" kern="1200" dirty="0" smtClean="0">
                <a:solidFill>
                  <a:schemeClr val="tx1"/>
                </a:solidFill>
                <a:latin typeface="+mn-lt"/>
                <a:ea typeface="+mn-ea"/>
                <a:cs typeface="+mn-cs"/>
              </a:rPr>
              <a:t>. Application of ratios allows us to interpret relative differences in means and to compare the magnitude in differences across functional groups that span wide ranges of mean biomass values.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None of the functional group</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response ratios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overlapped 1, indicating significant differences for all of the guilds examined. Specifically, all non-territorial herbivores showed significant declines in biomass and no change in abundance at locations with fishing</a:t>
            </a:r>
            <a:r>
              <a:rPr lang="en-US" sz="1200" kern="1200" baseline="0" dirty="0" smtClean="0">
                <a:solidFill>
                  <a:schemeClr val="tx1"/>
                </a:solidFill>
                <a:latin typeface="+mn-lt"/>
                <a:ea typeface="+mn-ea"/>
                <a:cs typeface="+mn-cs"/>
              </a:rPr>
              <a:t> accessibility</a:t>
            </a:r>
            <a:r>
              <a:rPr lang="en-US" sz="1200" kern="1200" dirty="0" smtClean="0">
                <a:solidFill>
                  <a:schemeClr val="tx1"/>
                </a:solidFill>
                <a:latin typeface="+mn-lt"/>
                <a:ea typeface="+mn-ea"/>
                <a:cs typeface="+mn-cs"/>
              </a:rPr>
              <a:t>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When looking at particularly impacted browser guild (which focuses primarily on macroalgae), results suggest that Fisheries accessible herbivore assemblages may be unable to specifically control macroalgae increases. Likewise, an impoverished Scraper / Excavator group could indicate a lack of ability to clear  bare space for colonizing CCAs and corals.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As different Functional groups fill complimentary rather than redundant roles on reefs,  the the ability of the herbivore guild to contribute to resiliency and recovery processes relies on having adequate levels of all functional groups</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Interestingly we found that unlike the other functional groups territorial damselfish actually increased in biomass and abundance.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ability of territorial herbivores to repel con-specifics increases with body size, while numerical increases suggest that more reef area is occupied by this group at FA  locations. Increases of territorial damselfish has been linked to declines in reef health and along with a commensurate reduction in herbivory associated with the lower overall biomass on FA reefs, may be an important warning sign of decline on some reefs. </a:t>
            </a:r>
            <a:endParaRPr lang="en-US" sz="1200" kern="1200" dirty="0" smtClean="0">
              <a:solidFill>
                <a:schemeClr val="tx1"/>
              </a:solidFill>
              <a:latin typeface="+mn-lt"/>
              <a:ea typeface="+mn-ea"/>
              <a:cs typeface="+mn-cs"/>
            </a:endParaRPr>
          </a:p>
          <a:p>
            <a:endParaRPr lang="en-US" baseline="0" dirty="0" smtClean="0"/>
          </a:p>
          <a:p>
            <a:endParaRPr lang="en-US" baseline="0" dirty="0" smtClean="0"/>
          </a:p>
          <a:p>
            <a:r>
              <a:rPr lang="en-US" dirty="0" smtClean="0"/>
              <a:t>----could be due to release from predators or competition</a:t>
            </a:r>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Conclusion:</a:t>
            </a:r>
          </a:p>
          <a:p>
            <a:pPr marL="190500" indent="-190500">
              <a:lnSpc>
                <a:spcPct val="150000"/>
              </a:lnSpc>
              <a:spcAft>
                <a:spcPts val="1200"/>
              </a:spcAft>
              <a:buSzPct val="130000"/>
              <a:buFont typeface="Arial" pitchFamily="34" charset="0"/>
              <a:buChar char="•"/>
            </a:pPr>
            <a:r>
              <a:rPr lang="en-US" sz="1200" dirty="0" smtClean="0">
                <a:solidFill>
                  <a:schemeClr val="bg1"/>
                </a:solidFill>
              </a:rPr>
              <a:t>Over-exploitation of fish resources has large impacts on herbivorous fish assemblages with over a two-fold decline in herbivore</a:t>
            </a:r>
            <a:r>
              <a:rPr lang="en-US" sz="1200" baseline="0" dirty="0" smtClean="0">
                <a:solidFill>
                  <a:schemeClr val="bg1"/>
                </a:solidFill>
              </a:rPr>
              <a:t> biomass at the global level</a:t>
            </a:r>
          </a:p>
          <a:p>
            <a:pPr marL="190500" indent="-190500">
              <a:lnSpc>
                <a:spcPct val="150000"/>
              </a:lnSpc>
              <a:spcAft>
                <a:spcPts val="1200"/>
              </a:spcAft>
              <a:buSzPct val="130000"/>
              <a:buFont typeface="Arial" pitchFamily="34" charset="0"/>
              <a:buNone/>
            </a:pPr>
            <a:endParaRPr lang="en-US" sz="1200" dirty="0" smtClean="0">
              <a:solidFill>
                <a:schemeClr val="bg1"/>
              </a:solidFill>
            </a:endParaRPr>
          </a:p>
        </p:txBody>
      </p:sp>
      <p:sp>
        <p:nvSpPr>
          <p:cNvPr id="4" name="Slide Number Placeholder 3"/>
          <p:cNvSpPr>
            <a:spLocks noGrp="1"/>
          </p:cNvSpPr>
          <p:nvPr>
            <p:ph type="sldNum" sz="quarter" idx="10"/>
          </p:nvPr>
        </p:nvSpPr>
        <p:spPr/>
        <p:txBody>
          <a:bodyPr/>
          <a:lstStyle/>
          <a:p>
            <a:fld id="{3187F8DC-4658-4666-B721-E4C1019C868B}"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90500" indent="-190500">
              <a:lnSpc>
                <a:spcPct val="150000"/>
              </a:lnSpc>
              <a:spcAft>
                <a:spcPts val="1200"/>
              </a:spcAft>
              <a:buSzPct val="130000"/>
              <a:buFont typeface="Arial" pitchFamily="34" charset="0"/>
              <a:buNone/>
            </a:pPr>
            <a:endParaRPr lang="en-US" sz="1200" dirty="0" smtClean="0">
              <a:solidFill>
                <a:schemeClr val="bg1"/>
              </a:solidFill>
            </a:endParaRPr>
          </a:p>
          <a:p>
            <a:pPr marL="190500" indent="-190500">
              <a:lnSpc>
                <a:spcPct val="150000"/>
              </a:lnSpc>
              <a:spcAft>
                <a:spcPts val="1200"/>
              </a:spcAft>
              <a:buSzPct val="130000"/>
              <a:buFont typeface="Arial" pitchFamily="34" charset="0"/>
              <a:buNone/>
            </a:pPr>
            <a:r>
              <a:rPr lang="en-US" sz="1200" dirty="0" smtClean="0">
                <a:solidFill>
                  <a:schemeClr val="bg1"/>
                </a:solidFill>
              </a:rPr>
              <a:t>The decrease in biomass is not matched by a proportional change in abundance suggesting fished reefs are dominated by relatively abundant and smaller individuals.   </a:t>
            </a:r>
          </a:p>
          <a:p>
            <a:pPr marL="190500" indent="-190500">
              <a:lnSpc>
                <a:spcPct val="150000"/>
              </a:lnSpc>
              <a:spcAft>
                <a:spcPts val="1200"/>
              </a:spcAft>
              <a:buSzPct val="130000"/>
              <a:buFont typeface="Arial" pitchFamily="34" charset="0"/>
              <a:buNone/>
            </a:pPr>
            <a:endParaRPr lang="en-US" sz="1200" dirty="0" smtClean="0">
              <a:solidFill>
                <a:schemeClr val="bg1"/>
              </a:solidFill>
            </a:endParaRPr>
          </a:p>
          <a:p>
            <a:pPr>
              <a:lnSpc>
                <a:spcPct val="150000"/>
              </a:lnSpc>
            </a:pPr>
            <a:endParaRPr lang="en-US"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en-US" sz="1200" u="none" kern="1200" dirty="0" smtClean="0">
                <a:solidFill>
                  <a:schemeClr val="tx1"/>
                </a:solidFill>
                <a:latin typeface="+mn-lt"/>
                <a:ea typeface="+mn-ea"/>
                <a:cs typeface="+mn-cs"/>
              </a:rPr>
              <a:t>Thus, </a:t>
            </a:r>
            <a:r>
              <a:rPr lang="en-US" sz="1200" kern="1200" dirty="0" smtClean="0">
                <a:solidFill>
                  <a:schemeClr val="tx1"/>
                </a:solidFill>
                <a:latin typeface="+mn-lt"/>
                <a:ea typeface="+mn-ea"/>
                <a:cs typeface="+mn-cs"/>
              </a:rPr>
              <a:t>reductions in total herbivore biomass will cause multiplicative declines in herbivory potential – less herbivore biomass to consume algae with less foraging capacity per unit biomass</a:t>
            </a:r>
            <a:r>
              <a:rPr lang="en-US" sz="1200" kern="1200" baseline="0" dirty="0" smtClean="0">
                <a:solidFill>
                  <a:schemeClr val="tx1"/>
                </a:solidFill>
                <a:latin typeface="+mn-lt"/>
                <a:ea typeface="+mn-ea"/>
                <a:cs typeface="+mn-cs"/>
              </a:rPr>
              <a:t> and a reduction in the clearing of base space for CCA and coral recruitment.</a:t>
            </a:r>
            <a:endParaRPr lang="en-US" sz="1200" kern="1200" dirty="0" smtClean="0">
              <a:solidFill>
                <a:schemeClr val="tx1"/>
              </a:solidFill>
              <a:latin typeface="+mn-lt"/>
              <a:ea typeface="+mn-ea"/>
              <a:cs typeface="+mn-cs"/>
            </a:endParaRPr>
          </a:p>
          <a:p>
            <a:pPr>
              <a:lnSpc>
                <a:spcPct val="150000"/>
              </a:lnSpc>
            </a:pPr>
            <a:endParaRPr lang="en-US"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en-US" sz="1200" baseline="0" dirty="0" smtClean="0">
                <a:solidFill>
                  <a:schemeClr val="bg1"/>
                </a:solidFill>
              </a:rPr>
              <a:t>Ultimately this will result in a reduced ability of the herbivore guild to contribute to processes that maintain </a:t>
            </a:r>
            <a:r>
              <a:rPr lang="en-US" sz="1200" baseline="0" dirty="0" err="1" smtClean="0">
                <a:solidFill>
                  <a:schemeClr val="bg1"/>
                </a:solidFill>
              </a:rPr>
              <a:t>calcifier</a:t>
            </a:r>
            <a:r>
              <a:rPr lang="en-US" sz="1200" baseline="0" dirty="0" smtClean="0">
                <a:solidFill>
                  <a:schemeClr val="bg1"/>
                </a:solidFill>
              </a:rPr>
              <a:t> dominance on reefs</a:t>
            </a:r>
            <a:endParaRPr lang="en-US" sz="1200" dirty="0" smtClean="0">
              <a:solidFill>
                <a:schemeClr val="bg1"/>
              </a:solidFill>
            </a:endParaRPr>
          </a:p>
          <a:p>
            <a:pPr>
              <a:lnSpc>
                <a:spcPct val="150000"/>
              </a:lnSpc>
            </a:pPr>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rPr>
              <a:t>We</a:t>
            </a:r>
            <a:r>
              <a:rPr lang="en-US" sz="1200" baseline="0" dirty="0" smtClean="0">
                <a:solidFill>
                  <a:schemeClr val="bg1"/>
                </a:solidFill>
              </a:rPr>
              <a:t> found that </a:t>
            </a:r>
            <a:r>
              <a:rPr lang="en-US" sz="1200" dirty="0" smtClean="0">
                <a:solidFill>
                  <a:schemeClr val="bg1"/>
                </a:solidFill>
              </a:rPr>
              <a:t>Reefs in nearly all regions have experienced declines in herbivore biomass,</a:t>
            </a:r>
            <a:r>
              <a:rPr lang="en-US" sz="1200" baseline="0" dirty="0" smtClean="0">
                <a:solidFill>
                  <a:schemeClr val="bg1"/>
                </a:solidFill>
              </a:rPr>
              <a:t> and that </a:t>
            </a:r>
            <a:r>
              <a:rPr lang="en-US" sz="1200" dirty="0" smtClean="0">
                <a:solidFill>
                  <a:schemeClr val="bg1"/>
                </a:solidFill>
              </a:rPr>
              <a:t> In many regions some unfished reefs can support biomass </a:t>
            </a:r>
            <a:r>
              <a:rPr lang="en-US" sz="1200" baseline="0" dirty="0" smtClean="0">
                <a:solidFill>
                  <a:schemeClr val="bg1"/>
                </a:solidFill>
              </a:rPr>
              <a:t> </a:t>
            </a:r>
            <a:r>
              <a:rPr lang="en-US" sz="1200" dirty="0" smtClean="0">
                <a:solidFill>
                  <a:schemeClr val="bg1"/>
                </a:solidFill>
              </a:rPr>
              <a:t>&gt;100g/m^2 suggesting that management targets should consider biomass values at NFA locations when</a:t>
            </a:r>
            <a:r>
              <a:rPr lang="en-US" sz="1200" baseline="0" dirty="0" smtClean="0">
                <a:solidFill>
                  <a:schemeClr val="bg1"/>
                </a:solidFill>
              </a:rPr>
              <a:t> </a:t>
            </a:r>
            <a:r>
              <a:rPr lang="en-US" sz="1200" dirty="0" smtClean="0">
                <a:solidFill>
                  <a:schemeClr val="bg1"/>
                </a:solidFill>
              </a:rPr>
              <a:t>attempting to restore herbivore populations. </a:t>
            </a:r>
          </a:p>
          <a:p>
            <a:endParaRPr lang="en-US"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90500" indent="-190500">
              <a:lnSpc>
                <a:spcPct val="150000"/>
              </a:lnSpc>
              <a:spcAft>
                <a:spcPts val="300"/>
              </a:spcAft>
              <a:buSzPct val="130000"/>
              <a:buFont typeface="Arial" pitchFamily="34" charset="0"/>
              <a:buNone/>
            </a:pPr>
            <a:endParaRPr lang="en-US" sz="1200" dirty="0" smtClean="0">
              <a:solidFill>
                <a:schemeClr val="bg1"/>
              </a:solidFill>
            </a:endParaRPr>
          </a:p>
          <a:p>
            <a:pPr marL="190500" indent="-190500">
              <a:lnSpc>
                <a:spcPct val="150000"/>
              </a:lnSpc>
              <a:spcAft>
                <a:spcPts val="300"/>
              </a:spcAft>
              <a:buSzPct val="130000"/>
              <a:buFont typeface="Arial" pitchFamily="34" charset="0"/>
              <a:buNone/>
            </a:pPr>
            <a:r>
              <a:rPr lang="en-US" sz="1200" dirty="0" smtClean="0">
                <a:solidFill>
                  <a:schemeClr val="bg1"/>
                </a:solidFill>
              </a:rPr>
              <a:t>Fished</a:t>
            </a:r>
            <a:r>
              <a:rPr lang="en-US" sz="1200" baseline="0" dirty="0" smtClean="0">
                <a:solidFill>
                  <a:schemeClr val="bg1"/>
                </a:solidFill>
              </a:rPr>
              <a:t> reefs have experienced </a:t>
            </a:r>
            <a:r>
              <a:rPr lang="en-US" sz="1200" dirty="0" smtClean="0">
                <a:solidFill>
                  <a:schemeClr val="bg1"/>
                </a:solidFill>
              </a:rPr>
              <a:t> large reductions in the browser, scraper excavator and grazer detritivore groups</a:t>
            </a:r>
            <a:endParaRPr lang="en-US" sz="1200" baseline="0" dirty="0" smtClean="0">
              <a:solidFill>
                <a:schemeClr val="bg1"/>
              </a:solidFill>
            </a:endParaRPr>
          </a:p>
          <a:p>
            <a:pPr marL="190500" indent="-190500">
              <a:lnSpc>
                <a:spcPct val="150000"/>
              </a:lnSpc>
              <a:spcAft>
                <a:spcPts val="300"/>
              </a:spcAft>
              <a:buSzPct val="130000"/>
              <a:buFont typeface="Arial" pitchFamily="34" charset="0"/>
              <a:buNone/>
            </a:pPr>
            <a:endParaRPr lang="en-US" sz="1200" dirty="0" smtClean="0">
              <a:solidFill>
                <a:schemeClr val="bg1"/>
              </a:solidFill>
            </a:endParaRPr>
          </a:p>
          <a:p>
            <a:pPr>
              <a:lnSpc>
                <a:spcPct val="150000"/>
              </a:lnSpc>
            </a:pPr>
            <a:endParaRPr lang="en-US" sz="1200" dirty="0" smtClean="0">
              <a:solidFill>
                <a:schemeClr val="bg1"/>
              </a:solidFill>
            </a:endParaRPr>
          </a:p>
          <a:p>
            <a:pPr>
              <a:lnSpc>
                <a:spcPct val="150000"/>
              </a:lnSpc>
            </a:pPr>
            <a:r>
              <a:rPr lang="en-US" sz="1200" dirty="0" smtClean="0">
                <a:solidFill>
                  <a:schemeClr val="bg1"/>
                </a:solidFill>
              </a:rPr>
              <a:t>As these groups contribute to different</a:t>
            </a:r>
            <a:r>
              <a:rPr lang="en-US" sz="1200" baseline="0" dirty="0" smtClean="0">
                <a:solidFill>
                  <a:schemeClr val="bg1"/>
                </a:solidFill>
              </a:rPr>
              <a:t> processes, declines in one group or another may point to specific deficits in the ability of the herbivore assemblage to contribute to various aspects of reef resiliency</a:t>
            </a:r>
            <a:endParaRPr lang="en-US" sz="1200" dirty="0" smtClean="0">
              <a:solidFill>
                <a:schemeClr val="bg1"/>
              </a:solidFill>
            </a:endParaRPr>
          </a:p>
          <a:p>
            <a:endParaRPr lang="en-US" dirty="0" smtClean="0"/>
          </a:p>
          <a:p>
            <a:endParaRPr lang="en-US" dirty="0" smtClean="0"/>
          </a:p>
          <a:p>
            <a:r>
              <a:rPr lang="en-US" dirty="0" smtClean="0"/>
              <a:t>Interestingly</a:t>
            </a:r>
            <a:r>
              <a:rPr lang="en-US" baseline="0" dirty="0" smtClean="0"/>
              <a:t> we found that FA reefs have larger territorial damselfish assemblages both numerically and by weight. As this group has been linked to declines in reef health, our results suggest threats to FA reefs may extend beyond a diminished grazing capacity</a:t>
            </a:r>
          </a:p>
          <a:p>
            <a:endParaRPr lang="en-US" baseline="0" dirty="0" smtClean="0"/>
          </a:p>
        </p:txBody>
      </p:sp>
      <p:sp>
        <p:nvSpPr>
          <p:cNvPr id="4" name="Slide Number Placeholder 3"/>
          <p:cNvSpPr>
            <a:spLocks noGrp="1"/>
          </p:cNvSpPr>
          <p:nvPr>
            <p:ph type="sldNum" sz="quarter" idx="10"/>
          </p:nvPr>
        </p:nvSpPr>
        <p:spPr/>
        <p:txBody>
          <a:bodyPr/>
          <a:lstStyle/>
          <a:p>
            <a:fld id="{3187F8DC-4658-4666-B721-E4C1019C868B}"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90500" indent="-190500">
              <a:lnSpc>
                <a:spcPct val="150000"/>
              </a:lnSpc>
              <a:spcAft>
                <a:spcPts val="1200"/>
              </a:spcAft>
              <a:buSzPct val="130000"/>
              <a:buFont typeface="Arial" pitchFamily="34" charset="0"/>
              <a:buChar char="•"/>
            </a:pPr>
            <a:endParaRPr lang="en-US" sz="1200" dirty="0" smtClean="0">
              <a:solidFill>
                <a:schemeClr val="bg1"/>
              </a:solidFill>
            </a:endParaRPr>
          </a:p>
          <a:p>
            <a:pPr marL="190500" indent="-190500">
              <a:lnSpc>
                <a:spcPct val="150000"/>
              </a:lnSpc>
              <a:spcAft>
                <a:spcPts val="1200"/>
              </a:spcAft>
              <a:buSzPct val="130000"/>
              <a:buFont typeface="Arial" pitchFamily="34" charset="0"/>
              <a:buChar char="•"/>
            </a:pPr>
            <a:r>
              <a:rPr lang="en-US" sz="1200" dirty="0" smtClean="0">
                <a:solidFill>
                  <a:schemeClr val="bg1"/>
                </a:solidFill>
              </a:rPr>
              <a:t>TO</a:t>
            </a:r>
            <a:r>
              <a:rPr lang="en-US" sz="1200" baseline="0" dirty="0" smtClean="0">
                <a:solidFill>
                  <a:schemeClr val="bg1"/>
                </a:solidFill>
              </a:rPr>
              <a:t> maintain health of coral reefs worldwide, we should maintain healthy herbivore assemblages that can effectively control algae on reefs.</a:t>
            </a:r>
            <a:endParaRPr lang="en-US" sz="1200" dirty="0" smtClean="0">
              <a:solidFill>
                <a:schemeClr val="bg1"/>
              </a:solidFill>
            </a:endParaRPr>
          </a:p>
          <a:p>
            <a:pPr marL="190500" indent="-190500">
              <a:lnSpc>
                <a:spcPct val="150000"/>
              </a:lnSpc>
              <a:spcAft>
                <a:spcPts val="1200"/>
              </a:spcAft>
              <a:buSzPct val="130000"/>
              <a:buFont typeface="Arial" pitchFamily="34" charset="0"/>
              <a:buChar char="•"/>
            </a:pPr>
            <a:endParaRPr lang="en-US" sz="1200" dirty="0" smtClean="0">
              <a:solidFill>
                <a:schemeClr val="bg1"/>
              </a:solidFill>
            </a:endParaRPr>
          </a:p>
          <a:p>
            <a:pPr marL="190500" indent="-190500">
              <a:lnSpc>
                <a:spcPct val="150000"/>
              </a:lnSpc>
              <a:spcAft>
                <a:spcPts val="1200"/>
              </a:spcAft>
              <a:buSzPct val="130000"/>
              <a:buFont typeface="Arial" pitchFamily="34" charset="0"/>
              <a:buChar char="•"/>
            </a:pPr>
            <a:r>
              <a:rPr lang="en-US" sz="1200" dirty="0" smtClean="0">
                <a:solidFill>
                  <a:schemeClr val="bg1"/>
                </a:solidFill>
              </a:rPr>
              <a:t>Given that</a:t>
            </a:r>
            <a:r>
              <a:rPr lang="en-US" sz="1200" baseline="0" dirty="0" smtClean="0">
                <a:solidFill>
                  <a:schemeClr val="bg1"/>
                </a:solidFill>
              </a:rPr>
              <a:t> herbivore functional groups fill complimentary rather than redundant roles, management strategies should maintain functional groups in the proper proportions</a:t>
            </a:r>
            <a:endParaRPr lang="en-US" sz="1200" dirty="0" smtClean="0">
              <a:solidFill>
                <a:schemeClr val="bg1"/>
              </a:solidFill>
            </a:endParaRPr>
          </a:p>
        </p:txBody>
      </p:sp>
      <p:sp>
        <p:nvSpPr>
          <p:cNvPr id="4" name="Slide Number Placeholder 3"/>
          <p:cNvSpPr>
            <a:spLocks noGrp="1"/>
          </p:cNvSpPr>
          <p:nvPr>
            <p:ph type="sldNum" sz="quarter" idx="10"/>
          </p:nvPr>
        </p:nvSpPr>
        <p:spPr/>
        <p:txBody>
          <a:bodyPr/>
          <a:lstStyle/>
          <a:p>
            <a:fld id="{3187F8DC-4658-4666-B721-E4C1019C868B}"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that</a:t>
            </a:r>
            <a:r>
              <a:rPr lang="en-US" baseline="0" dirty="0" smtClean="0"/>
              <a:t> I will conclude my talk and I would like to specifically thank all the collaborators and contributors with whom this work would not have been possible…..</a:t>
            </a:r>
            <a:endParaRPr lang="en-US" dirty="0"/>
          </a:p>
        </p:txBody>
      </p:sp>
      <p:sp>
        <p:nvSpPr>
          <p:cNvPr id="4" name="Slide Number Placeholder 3"/>
          <p:cNvSpPr>
            <a:spLocks noGrp="1"/>
          </p:cNvSpPr>
          <p:nvPr>
            <p:ph type="sldNum" sz="quarter" idx="10"/>
          </p:nvPr>
        </p:nvSpPr>
        <p:spPr/>
        <p:txBody>
          <a:bodyPr/>
          <a:lstStyle/>
          <a:p>
            <a:fld id="{0B4D8C5C-E00B-447B-8D6A-0F6C5EFC127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187F8DC-4658-4666-B721-E4C1019C868B}"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E0B9A4-0BC4-4097-ADE1-D266616214AC}"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0B9A4-0BC4-4097-ADE1-D266616214AC}"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E0B9A4-0BC4-4097-ADE1-D266616214AC}"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E0B9A4-0BC4-4097-ADE1-D266616214AC}" type="datetimeFigureOut">
              <a:rPr lang="en-US" smtClean="0"/>
              <a:pPr/>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E0B9A4-0BC4-4097-ADE1-D266616214AC}" type="datetimeFigureOut">
              <a:rPr lang="en-US" smtClean="0"/>
              <a:pPr/>
              <a:t>7/9/2012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0B9A4-0BC4-4097-ADE1-D266616214AC}" type="datetimeFigureOut">
              <a:rPr lang="en-US" smtClean="0"/>
              <a:pPr/>
              <a:t>7/9/2012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0B9A4-0BC4-4097-ADE1-D266616214AC}" type="datetimeFigureOut">
              <a:rPr lang="en-US" smtClean="0"/>
              <a:pPr/>
              <a:t>7/9/2012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0B9A4-0BC4-4097-ADE1-D266616214AC}" type="datetimeFigureOut">
              <a:rPr lang="en-US" smtClean="0"/>
              <a:pPr/>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0B9A4-0BC4-4097-ADE1-D266616214AC}" type="datetimeFigureOut">
              <a:rPr lang="en-US" smtClean="0"/>
              <a:pPr/>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0B9A4-0BC4-4097-ADE1-D266616214AC}"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0B9A4-0BC4-4097-ADE1-D266616214AC}"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78CA5-D024-475B-B383-3E80BCC7C4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0B9A4-0BC4-4097-ADE1-D266616214AC}" type="datetimeFigureOut">
              <a:rPr lang="en-US" smtClean="0"/>
              <a:pPr/>
              <a:t>7/9/2012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78CA5-D024-475B-B383-3E80BCC7C4E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a:solidFill>
            <a:schemeClr val="tx1">
              <a:alpha val="31000"/>
            </a:schemeClr>
          </a:solidFill>
        </p:spPr>
        <p:txBody>
          <a:bodyPr>
            <a:normAutofit fontScale="90000"/>
          </a:bodyPr>
          <a:lstStyle/>
          <a:p>
            <a:r>
              <a:rPr lang="en-US" b="1" dirty="0" smtClean="0">
                <a:solidFill>
                  <a:schemeClr val="bg1"/>
                </a:solidFill>
              </a:rPr>
              <a:t>Systematic effects of fishing on global coral reef herbivore populations</a:t>
            </a:r>
            <a:endParaRPr lang="en-US" b="1" dirty="0">
              <a:solidFill>
                <a:schemeClr val="bg1"/>
              </a:solidFill>
            </a:endParaRPr>
          </a:p>
        </p:txBody>
      </p:sp>
      <p:sp>
        <p:nvSpPr>
          <p:cNvPr id="3" name="Content Placeholder 2"/>
          <p:cNvSpPr>
            <a:spLocks noGrp="1"/>
          </p:cNvSpPr>
          <p:nvPr>
            <p:ph idx="1"/>
          </p:nvPr>
        </p:nvSpPr>
        <p:spPr>
          <a:xfrm>
            <a:off x="457200" y="4800600"/>
            <a:ext cx="8305800" cy="1417637"/>
          </a:xfrm>
          <a:solidFill>
            <a:schemeClr val="tx1">
              <a:alpha val="31000"/>
            </a:schemeClr>
          </a:solidFill>
        </p:spPr>
        <p:txBody>
          <a:bodyPr>
            <a:normAutofit fontScale="92500"/>
          </a:bodyPr>
          <a:lstStyle/>
          <a:p>
            <a:pPr algn="ctr">
              <a:buNone/>
            </a:pPr>
            <a:r>
              <a:rPr lang="en-US" sz="2800" b="1" dirty="0" smtClean="0">
                <a:solidFill>
                  <a:schemeClr val="bg1"/>
                </a:solidFill>
              </a:rPr>
              <a:t>Clinton Edwards, Scripps Institution of Oceanography</a:t>
            </a:r>
            <a:endParaRPr lang="en-US" sz="2400" b="1" dirty="0" smtClean="0">
              <a:solidFill>
                <a:schemeClr val="bg1"/>
              </a:solidFill>
            </a:endParaRPr>
          </a:p>
          <a:p>
            <a:pPr algn="ctr">
              <a:buNone/>
            </a:pPr>
            <a:r>
              <a:rPr lang="en-US" sz="2300" i="1" dirty="0" smtClean="0">
                <a:solidFill>
                  <a:schemeClr val="bg1"/>
                </a:solidFill>
              </a:rPr>
              <a:t>Co-Authors: Jennifer </a:t>
            </a:r>
            <a:r>
              <a:rPr lang="en-US" sz="2300" i="1" dirty="0" smtClean="0">
                <a:solidFill>
                  <a:schemeClr val="bg1"/>
                </a:solidFill>
              </a:rPr>
              <a:t>E. Smith</a:t>
            </a:r>
            <a:r>
              <a:rPr lang="en-US" sz="2300" i="1" dirty="0" smtClean="0">
                <a:solidFill>
                  <a:schemeClr val="bg1"/>
                </a:solidFill>
              </a:rPr>
              <a:t>, Stuart </a:t>
            </a:r>
            <a:r>
              <a:rPr lang="en-US" sz="2300" i="1" dirty="0" smtClean="0">
                <a:solidFill>
                  <a:schemeClr val="bg1"/>
                </a:solidFill>
              </a:rPr>
              <a:t>A. </a:t>
            </a:r>
            <a:r>
              <a:rPr lang="en-US" sz="2300" i="1" dirty="0" err="1" smtClean="0">
                <a:solidFill>
                  <a:schemeClr val="bg1"/>
                </a:solidFill>
              </a:rPr>
              <a:t>Sandin</a:t>
            </a:r>
            <a:r>
              <a:rPr lang="en-US" sz="2300" i="1" dirty="0" smtClean="0">
                <a:solidFill>
                  <a:schemeClr val="bg1"/>
                </a:solidFill>
              </a:rPr>
              <a:t>, Brian </a:t>
            </a:r>
            <a:r>
              <a:rPr lang="en-US" sz="2300" i="1" dirty="0" err="1" smtClean="0">
                <a:solidFill>
                  <a:schemeClr val="bg1"/>
                </a:solidFill>
              </a:rPr>
              <a:t>Zgliczynski</a:t>
            </a:r>
            <a:r>
              <a:rPr lang="en-US" sz="2300" i="1" dirty="0" smtClean="0">
                <a:solidFill>
                  <a:schemeClr val="bg1"/>
                </a:solidFill>
              </a:rPr>
              <a:t>, Alan Friedlander, Ivor Williams, </a:t>
            </a:r>
            <a:r>
              <a:rPr lang="en-US" sz="2300" i="1" dirty="0" smtClean="0">
                <a:solidFill>
                  <a:schemeClr val="bg1"/>
                </a:solidFill>
              </a:rPr>
              <a:t>Alison </a:t>
            </a:r>
            <a:r>
              <a:rPr lang="en-US" sz="2300" i="1" dirty="0" smtClean="0">
                <a:solidFill>
                  <a:schemeClr val="bg1"/>
                </a:solidFill>
              </a:rPr>
              <a:t>Green, Hugh </a:t>
            </a:r>
            <a:r>
              <a:rPr lang="en-US" sz="2300" i="1" dirty="0" err="1" smtClean="0">
                <a:solidFill>
                  <a:schemeClr val="bg1"/>
                </a:solidFill>
              </a:rPr>
              <a:t>Sweatman</a:t>
            </a:r>
            <a:r>
              <a:rPr lang="en-US" sz="2300" i="1" dirty="0" smtClean="0">
                <a:solidFill>
                  <a:schemeClr val="bg1"/>
                </a:solidFill>
              </a:rPr>
              <a:t>, </a:t>
            </a:r>
            <a:r>
              <a:rPr lang="en-US" sz="2300" i="1" dirty="0" err="1" smtClean="0">
                <a:solidFill>
                  <a:schemeClr val="bg1"/>
                </a:solidFill>
              </a:rPr>
              <a:t>Marah</a:t>
            </a:r>
            <a:r>
              <a:rPr lang="en-US" sz="2300" i="1" dirty="0" smtClean="0">
                <a:solidFill>
                  <a:schemeClr val="bg1"/>
                </a:solidFill>
              </a:rPr>
              <a:t> </a:t>
            </a:r>
            <a:r>
              <a:rPr lang="en-US" sz="2300" i="1" dirty="0" err="1" smtClean="0">
                <a:solidFill>
                  <a:schemeClr val="bg1"/>
                </a:solidFill>
              </a:rPr>
              <a:t>Hardt</a:t>
            </a:r>
            <a:endParaRPr lang="en-US" sz="2300" i="1"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a:solidFill>
            <a:schemeClr val="tx1">
              <a:alpha val="53000"/>
            </a:schemeClr>
          </a:solidFill>
        </p:spPr>
        <p:txBody>
          <a:bodyPr>
            <a:normAutofit/>
          </a:bodyPr>
          <a:lstStyle/>
          <a:p>
            <a:pPr algn="l"/>
            <a:r>
              <a:rPr lang="en-US" sz="4000" dirty="0" smtClean="0">
                <a:solidFill>
                  <a:schemeClr val="bg1"/>
                </a:solidFill>
              </a:rPr>
              <a:t>The problem…</a:t>
            </a:r>
            <a:endParaRPr lang="en-US" sz="4000" dirty="0">
              <a:solidFill>
                <a:schemeClr val="bg1"/>
              </a:solidFill>
            </a:endParaRPr>
          </a:p>
        </p:txBody>
      </p:sp>
      <p:pic>
        <p:nvPicPr>
          <p:cNvPr id="14337" name="Picture 1" descr="C:\Users\Jen\Desktop\HERB Presentation\coal_loss.jpg"/>
          <p:cNvPicPr>
            <a:picLocks noChangeAspect="1" noChangeArrowheads="1"/>
          </p:cNvPicPr>
          <p:nvPr/>
        </p:nvPicPr>
        <p:blipFill>
          <a:blip r:embed="rId3" cstate="print"/>
          <a:srcRect/>
          <a:stretch>
            <a:fillRect/>
          </a:stretch>
        </p:blipFill>
        <p:spPr bwMode="auto">
          <a:xfrm>
            <a:off x="457200" y="1582887"/>
            <a:ext cx="8229600" cy="380583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28600"/>
            <a:ext cx="8229600" cy="1143000"/>
          </a:xfrm>
          <a:prstGeom prst="rect">
            <a:avLst/>
          </a:prstGeom>
          <a:solidFill>
            <a:schemeClr val="tx1">
              <a:alpha val="53000"/>
            </a:schemeClr>
          </a:solidFill>
        </p:spPr>
        <p:txBody>
          <a:bodyPr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bg1"/>
                </a:solidFill>
                <a:effectLst/>
                <a:uLnTx/>
                <a:uFillTx/>
                <a:latin typeface="+mj-lt"/>
                <a:ea typeface="+mj-ea"/>
                <a:cs typeface="+mj-cs"/>
              </a:rPr>
              <a:t>Causes of</a:t>
            </a:r>
            <a:r>
              <a:rPr kumimoji="0" lang="en-US" sz="4000" b="0" i="0" u="none" strike="noStrike" kern="1200" cap="none" spc="0" normalizeH="0" noProof="0" dirty="0" smtClean="0">
                <a:ln>
                  <a:noFill/>
                </a:ln>
                <a:solidFill>
                  <a:schemeClr val="bg1"/>
                </a:solidFill>
                <a:effectLst/>
                <a:uLnTx/>
                <a:uFillTx/>
                <a:latin typeface="+mj-lt"/>
                <a:ea typeface="+mj-ea"/>
                <a:cs typeface="+mj-cs"/>
              </a:rPr>
              <a:t> reef decline…</a:t>
            </a:r>
            <a:endParaRPr kumimoji="0" lang="en-US" sz="4000" b="0"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2" name="TextBox 1"/>
          <p:cNvSpPr txBox="1"/>
          <p:nvPr/>
        </p:nvSpPr>
        <p:spPr>
          <a:xfrm>
            <a:off x="228600" y="1614143"/>
            <a:ext cx="1965987" cy="400110"/>
          </a:xfrm>
          <a:prstGeom prst="rect">
            <a:avLst/>
          </a:prstGeom>
          <a:noFill/>
        </p:spPr>
        <p:txBody>
          <a:bodyPr wrap="none" rtlCol="0">
            <a:spAutoFit/>
          </a:bodyPr>
          <a:lstStyle/>
          <a:p>
            <a:r>
              <a:rPr lang="en-US" sz="2000" b="1" dirty="0" smtClean="0"/>
              <a:t>Global Stressors:</a:t>
            </a:r>
            <a:endParaRPr lang="en-US" sz="2000" b="1" dirty="0"/>
          </a:p>
        </p:txBody>
      </p:sp>
      <p:sp>
        <p:nvSpPr>
          <p:cNvPr id="10" name="TextBox 9"/>
          <p:cNvSpPr txBox="1"/>
          <p:nvPr/>
        </p:nvSpPr>
        <p:spPr>
          <a:xfrm>
            <a:off x="228600" y="4139812"/>
            <a:ext cx="1817036" cy="400110"/>
          </a:xfrm>
          <a:prstGeom prst="rect">
            <a:avLst/>
          </a:prstGeom>
          <a:noFill/>
        </p:spPr>
        <p:txBody>
          <a:bodyPr wrap="none" rtlCol="0">
            <a:spAutoFit/>
          </a:bodyPr>
          <a:lstStyle/>
          <a:p>
            <a:r>
              <a:rPr lang="en-US" sz="2000" b="1" dirty="0" smtClean="0"/>
              <a:t>Local Stressors:</a:t>
            </a:r>
            <a:endParaRPr lang="en-US" sz="2000" b="1" dirty="0"/>
          </a:p>
        </p:txBody>
      </p:sp>
      <p:pic>
        <p:nvPicPr>
          <p:cNvPr id="1026" name="Picture 2" descr="http://t1.gstatic.com/images?q=tbn:ANd9GcRdsdVuq1Rdd8AUO_iIJidJYH7mfW8G2ZmgzE2Ygbr75JENATvA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014253"/>
            <a:ext cx="2286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thumb/9/9e/WOA05_GLODAP_del_pH_AYool.png/300px-WOA05_GLODAP_del_pH_AYoo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2514" y="2014254"/>
            <a:ext cx="2546286"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t0.gstatic.com/images?q=tbn:ANd9GcQPRXOB6eLys_KflQcO1n0hlvDPD63tDWlyR5QNxp3jdYxGUzux"/>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544"/>
          <a:stretch/>
        </p:blipFill>
        <p:spPr bwMode="auto">
          <a:xfrm>
            <a:off x="5937738" y="2014254"/>
            <a:ext cx="2901462" cy="17144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46436"/>
          <a:stretch/>
        </p:blipFill>
        <p:spPr>
          <a:xfrm>
            <a:off x="457200" y="4564080"/>
            <a:ext cx="2286000" cy="1836720"/>
          </a:xfrm>
          <a:prstGeom prst="rect">
            <a:avLst/>
          </a:prstGeom>
        </p:spPr>
      </p:pic>
      <p:pic>
        <p:nvPicPr>
          <p:cNvPr id="1034" name="Picture 10" descr="http://t3.gstatic.com/images?q=tbn:ANd9GcSfhiuUg4pIOR42ddXBU072A7FEwbMaLtfmBEB_CsH0JTZd1aQCyA"/>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17488"/>
          <a:stretch/>
        </p:blipFill>
        <p:spPr bwMode="auto">
          <a:xfrm>
            <a:off x="3129816" y="4520964"/>
            <a:ext cx="2585184" cy="187983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t2.gstatic.com/images?q=tbn:ANd9GcRIjo4RzE8iRqPP_rVk1P56VwWLuvRyuRg2i1KXgE_aY43kiraCNQ"/>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17852"/>
          <a:stretch/>
        </p:blipFill>
        <p:spPr bwMode="auto">
          <a:xfrm>
            <a:off x="5937738" y="4509144"/>
            <a:ext cx="2901462" cy="18916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60829" y="3657600"/>
            <a:ext cx="1040670" cy="369332"/>
          </a:xfrm>
          <a:prstGeom prst="rect">
            <a:avLst/>
          </a:prstGeom>
          <a:noFill/>
        </p:spPr>
        <p:txBody>
          <a:bodyPr wrap="none" rtlCol="0">
            <a:spAutoFit/>
          </a:bodyPr>
          <a:lstStyle/>
          <a:p>
            <a:r>
              <a:rPr lang="en-US" i="1" dirty="0" smtClean="0">
                <a:solidFill>
                  <a:srgbClr val="FFFF00"/>
                </a:solidFill>
              </a:rPr>
              <a:t>Warming</a:t>
            </a:r>
            <a:endParaRPr lang="en-US" i="1" dirty="0">
              <a:solidFill>
                <a:srgbClr val="FFFF00"/>
              </a:solidFill>
            </a:endParaRPr>
          </a:p>
        </p:txBody>
      </p:sp>
      <p:sp>
        <p:nvSpPr>
          <p:cNvPr id="19" name="TextBox 18"/>
          <p:cNvSpPr txBox="1"/>
          <p:nvPr/>
        </p:nvSpPr>
        <p:spPr>
          <a:xfrm>
            <a:off x="3759930" y="3657600"/>
            <a:ext cx="1342162" cy="369332"/>
          </a:xfrm>
          <a:prstGeom prst="rect">
            <a:avLst/>
          </a:prstGeom>
          <a:noFill/>
        </p:spPr>
        <p:txBody>
          <a:bodyPr wrap="none" rtlCol="0">
            <a:spAutoFit/>
          </a:bodyPr>
          <a:lstStyle/>
          <a:p>
            <a:r>
              <a:rPr lang="en-US" i="1" dirty="0" smtClean="0">
                <a:solidFill>
                  <a:srgbClr val="FFFF00"/>
                </a:solidFill>
              </a:rPr>
              <a:t>Acidification</a:t>
            </a:r>
            <a:endParaRPr lang="en-US" i="1" dirty="0">
              <a:solidFill>
                <a:srgbClr val="FFFF00"/>
              </a:solidFill>
            </a:endParaRPr>
          </a:p>
        </p:txBody>
      </p:sp>
      <p:sp>
        <p:nvSpPr>
          <p:cNvPr id="20" name="TextBox 19"/>
          <p:cNvSpPr txBox="1"/>
          <p:nvPr/>
        </p:nvSpPr>
        <p:spPr>
          <a:xfrm>
            <a:off x="6553200" y="3657600"/>
            <a:ext cx="1621662" cy="369332"/>
          </a:xfrm>
          <a:prstGeom prst="rect">
            <a:avLst/>
          </a:prstGeom>
          <a:noFill/>
        </p:spPr>
        <p:txBody>
          <a:bodyPr wrap="none" rtlCol="0">
            <a:spAutoFit/>
          </a:bodyPr>
          <a:lstStyle/>
          <a:p>
            <a:r>
              <a:rPr lang="en-US" i="1" dirty="0" smtClean="0">
                <a:solidFill>
                  <a:srgbClr val="FFFF00"/>
                </a:solidFill>
              </a:rPr>
              <a:t>Tropical Storms</a:t>
            </a:r>
            <a:endParaRPr lang="en-US" i="1" dirty="0">
              <a:solidFill>
                <a:srgbClr val="FFFF00"/>
              </a:solidFill>
            </a:endParaRPr>
          </a:p>
        </p:txBody>
      </p:sp>
      <p:sp>
        <p:nvSpPr>
          <p:cNvPr id="21" name="TextBox 20"/>
          <p:cNvSpPr txBox="1"/>
          <p:nvPr/>
        </p:nvSpPr>
        <p:spPr>
          <a:xfrm>
            <a:off x="990600" y="6336268"/>
            <a:ext cx="1249060" cy="369332"/>
          </a:xfrm>
          <a:prstGeom prst="rect">
            <a:avLst/>
          </a:prstGeom>
          <a:noFill/>
        </p:spPr>
        <p:txBody>
          <a:bodyPr wrap="none" rtlCol="0">
            <a:spAutoFit/>
          </a:bodyPr>
          <a:lstStyle/>
          <a:p>
            <a:r>
              <a:rPr lang="en-US" i="1" dirty="0" smtClean="0">
                <a:solidFill>
                  <a:srgbClr val="FFFF00"/>
                </a:solidFill>
              </a:rPr>
              <a:t>Overfishing</a:t>
            </a:r>
            <a:endParaRPr lang="en-US" i="1" dirty="0">
              <a:solidFill>
                <a:srgbClr val="FFFF00"/>
              </a:solidFill>
            </a:endParaRPr>
          </a:p>
        </p:txBody>
      </p:sp>
      <p:sp>
        <p:nvSpPr>
          <p:cNvPr id="22" name="TextBox 21"/>
          <p:cNvSpPr txBox="1"/>
          <p:nvPr/>
        </p:nvSpPr>
        <p:spPr>
          <a:xfrm>
            <a:off x="3912330" y="6336268"/>
            <a:ext cx="1008802" cy="369332"/>
          </a:xfrm>
          <a:prstGeom prst="rect">
            <a:avLst/>
          </a:prstGeom>
          <a:noFill/>
        </p:spPr>
        <p:txBody>
          <a:bodyPr wrap="none" rtlCol="0">
            <a:spAutoFit/>
          </a:bodyPr>
          <a:lstStyle/>
          <a:p>
            <a:r>
              <a:rPr lang="en-US" i="1" dirty="0" smtClean="0">
                <a:solidFill>
                  <a:srgbClr val="FFFF00"/>
                </a:solidFill>
              </a:rPr>
              <a:t>Pollution</a:t>
            </a:r>
            <a:endParaRPr lang="en-US" i="1" dirty="0">
              <a:solidFill>
                <a:srgbClr val="FFFF00"/>
              </a:solidFill>
            </a:endParaRPr>
          </a:p>
        </p:txBody>
      </p:sp>
      <p:sp>
        <p:nvSpPr>
          <p:cNvPr id="23" name="TextBox 22"/>
          <p:cNvSpPr txBox="1"/>
          <p:nvPr/>
        </p:nvSpPr>
        <p:spPr>
          <a:xfrm>
            <a:off x="6288824" y="6336268"/>
            <a:ext cx="2169376" cy="369332"/>
          </a:xfrm>
          <a:prstGeom prst="rect">
            <a:avLst/>
          </a:prstGeom>
          <a:noFill/>
        </p:spPr>
        <p:txBody>
          <a:bodyPr wrap="none" rtlCol="0">
            <a:spAutoFit/>
          </a:bodyPr>
          <a:lstStyle/>
          <a:p>
            <a:r>
              <a:rPr lang="en-US" i="1" dirty="0" smtClean="0">
                <a:solidFill>
                  <a:srgbClr val="FFFF00"/>
                </a:solidFill>
              </a:rPr>
              <a:t>Coastal Development</a:t>
            </a:r>
            <a:endParaRPr lang="en-US" i="1"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7200" y="228600"/>
            <a:ext cx="8229600" cy="1143000"/>
          </a:xfrm>
          <a:prstGeom prst="rect">
            <a:avLst/>
          </a:prstGeom>
          <a:solidFill>
            <a:schemeClr val="tx1">
              <a:alpha val="53000"/>
            </a:schemeClr>
          </a:solidFill>
        </p:spPr>
        <p:txBody>
          <a:bodyPr wrap="square" rtlCol="0" anchor="ctr">
            <a:spAutoFit/>
          </a:bodyPr>
          <a:lstStyle/>
          <a:p>
            <a:r>
              <a:rPr lang="en-US" sz="4000" dirty="0" smtClean="0">
                <a:solidFill>
                  <a:schemeClr val="bg1"/>
                </a:solidFill>
              </a:rPr>
              <a:t>Top-down influence of herbivory</a:t>
            </a:r>
            <a:endParaRPr lang="en-US" sz="2000" dirty="0">
              <a:solidFill>
                <a:schemeClr val="bg1"/>
              </a:solidFill>
            </a:endParaRPr>
          </a:p>
        </p:txBody>
      </p:sp>
      <p:sp>
        <p:nvSpPr>
          <p:cNvPr id="12" name="Rectangle 11"/>
          <p:cNvSpPr/>
          <p:nvPr/>
        </p:nvSpPr>
        <p:spPr>
          <a:xfrm>
            <a:off x="457200" y="1608951"/>
            <a:ext cx="8077200" cy="4419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cstate="print"/>
          <a:srcRect/>
          <a:stretch>
            <a:fillRect/>
          </a:stretch>
        </p:blipFill>
        <p:spPr bwMode="auto">
          <a:xfrm>
            <a:off x="628650" y="1728294"/>
            <a:ext cx="3409950" cy="3309657"/>
          </a:xfrm>
          <a:prstGeom prst="rect">
            <a:avLst/>
          </a:prstGeom>
          <a:noFill/>
          <a:ln w="38100">
            <a:solidFill>
              <a:schemeClr val="tx1"/>
            </a:solidFill>
            <a:miter lim="800000"/>
            <a:headEnd/>
            <a:tailEnd/>
          </a:ln>
        </p:spPr>
      </p:pic>
      <p:pic>
        <p:nvPicPr>
          <p:cNvPr id="5" name="Picture 2"/>
          <p:cNvPicPr>
            <a:picLocks noChangeAspect="1" noChangeArrowheads="1"/>
          </p:cNvPicPr>
          <p:nvPr/>
        </p:nvPicPr>
        <p:blipFill rotWithShape="1">
          <a:blip r:embed="rId4" cstate="print"/>
          <a:srcRect b="17224"/>
          <a:stretch/>
        </p:blipFill>
        <p:spPr bwMode="auto">
          <a:xfrm>
            <a:off x="4267200" y="2066151"/>
            <a:ext cx="4191001" cy="3047999"/>
          </a:xfrm>
          <a:prstGeom prst="rect">
            <a:avLst/>
          </a:prstGeom>
          <a:noFill/>
          <a:ln w="9525">
            <a:noFill/>
            <a:miter lim="800000"/>
            <a:headEnd/>
            <a:tailEnd/>
          </a:ln>
          <a:effectLst/>
        </p:spPr>
      </p:pic>
      <p:sp>
        <p:nvSpPr>
          <p:cNvPr id="6" name="TextBox 5"/>
          <p:cNvSpPr txBox="1"/>
          <p:nvPr/>
        </p:nvSpPr>
        <p:spPr>
          <a:xfrm>
            <a:off x="6096000" y="6581001"/>
            <a:ext cx="2819400" cy="276999"/>
          </a:xfrm>
          <a:prstGeom prst="rect">
            <a:avLst/>
          </a:prstGeom>
          <a:noFill/>
        </p:spPr>
        <p:txBody>
          <a:bodyPr wrap="square" rtlCol="0">
            <a:spAutoFit/>
          </a:bodyPr>
          <a:lstStyle/>
          <a:p>
            <a:r>
              <a:rPr lang="en-US" sz="1200" dirty="0" smtClean="0"/>
              <a:t>Williams (2001), Friedlander et al. (2007)</a:t>
            </a:r>
            <a:endParaRPr lang="en-US" sz="1200" dirty="0"/>
          </a:p>
        </p:txBody>
      </p:sp>
      <p:sp>
        <p:nvSpPr>
          <p:cNvPr id="8" name="TextBox 7"/>
          <p:cNvSpPr txBox="1"/>
          <p:nvPr/>
        </p:nvSpPr>
        <p:spPr>
          <a:xfrm>
            <a:off x="1524000" y="4961751"/>
            <a:ext cx="1905000" cy="307777"/>
          </a:xfrm>
          <a:prstGeom prst="rect">
            <a:avLst/>
          </a:prstGeom>
          <a:noFill/>
        </p:spPr>
        <p:txBody>
          <a:bodyPr wrap="square" rtlCol="0">
            <a:spAutoFit/>
          </a:bodyPr>
          <a:lstStyle/>
          <a:p>
            <a:r>
              <a:rPr lang="en-US" sz="1400" b="1" dirty="0" smtClean="0">
                <a:solidFill>
                  <a:schemeClr val="bg1"/>
                </a:solidFill>
              </a:rPr>
              <a:t>Biomass g m-2</a:t>
            </a:r>
            <a:endParaRPr lang="en-US" sz="1400" b="1" dirty="0">
              <a:solidFill>
                <a:schemeClr val="bg1"/>
              </a:solidFill>
            </a:endParaRPr>
          </a:p>
        </p:txBody>
      </p:sp>
      <p:sp>
        <p:nvSpPr>
          <p:cNvPr id="3" name="TextBox 2"/>
          <p:cNvSpPr txBox="1"/>
          <p:nvPr/>
        </p:nvSpPr>
        <p:spPr>
          <a:xfrm>
            <a:off x="1874162" y="5554713"/>
            <a:ext cx="1157689" cy="369332"/>
          </a:xfrm>
          <a:prstGeom prst="rect">
            <a:avLst/>
          </a:prstGeom>
          <a:noFill/>
        </p:spPr>
        <p:txBody>
          <a:bodyPr wrap="none" rtlCol="0">
            <a:spAutoFit/>
          </a:bodyPr>
          <a:lstStyle/>
          <a:p>
            <a:r>
              <a:rPr lang="en-US" b="1" dirty="0" smtClean="0">
                <a:solidFill>
                  <a:srgbClr val="C00000"/>
                </a:solidFill>
              </a:rPr>
              <a:t>Caribbean</a:t>
            </a:r>
            <a:endParaRPr lang="en-US" b="1" dirty="0">
              <a:solidFill>
                <a:srgbClr val="C00000"/>
              </a:solidFill>
            </a:endParaRPr>
          </a:p>
        </p:txBody>
      </p:sp>
      <p:sp>
        <p:nvSpPr>
          <p:cNvPr id="4" name="Rectangle 3"/>
          <p:cNvSpPr/>
          <p:nvPr/>
        </p:nvSpPr>
        <p:spPr>
          <a:xfrm>
            <a:off x="533400" y="1685151"/>
            <a:ext cx="3771900" cy="428905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19600" y="1685151"/>
            <a:ext cx="4076700" cy="428905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928911" y="5571351"/>
            <a:ext cx="795731" cy="369332"/>
          </a:xfrm>
          <a:prstGeom prst="rect">
            <a:avLst/>
          </a:prstGeom>
          <a:noFill/>
        </p:spPr>
        <p:txBody>
          <a:bodyPr wrap="none" rtlCol="0">
            <a:spAutoFit/>
          </a:bodyPr>
          <a:lstStyle/>
          <a:p>
            <a:r>
              <a:rPr lang="en-US" b="1" dirty="0" smtClean="0">
                <a:solidFill>
                  <a:srgbClr val="FFC000"/>
                </a:solidFill>
              </a:rPr>
              <a:t>Pacific</a:t>
            </a:r>
            <a:endParaRPr lang="en-US" b="1" dirty="0">
              <a:solidFill>
                <a:srgbClr val="FFC000"/>
              </a:solidFill>
            </a:endParaRPr>
          </a:p>
        </p:txBody>
      </p:sp>
      <p:sp>
        <p:nvSpPr>
          <p:cNvPr id="9" name="Rectangle 8"/>
          <p:cNvSpPr/>
          <p:nvPr/>
        </p:nvSpPr>
        <p:spPr>
          <a:xfrm>
            <a:off x="533399" y="6180951"/>
            <a:ext cx="8001001" cy="369332"/>
          </a:xfrm>
          <a:prstGeom prst="rect">
            <a:avLst/>
          </a:prstGeom>
          <a:solidFill>
            <a:schemeClr val="tx1"/>
          </a:solidFill>
        </p:spPr>
        <p:txBody>
          <a:bodyPr wrap="square">
            <a:spAutoFit/>
          </a:bodyPr>
          <a:lstStyle/>
          <a:p>
            <a:pPr marL="285750" indent="-285750" algn="ctr"/>
            <a:r>
              <a:rPr lang="en-US" i="1" dirty="0">
                <a:solidFill>
                  <a:srgbClr val="0070C0"/>
                </a:solidFill>
              </a:rPr>
              <a:t>Herbivore biomass and </a:t>
            </a:r>
            <a:r>
              <a:rPr lang="en-US" i="1" dirty="0" err="1">
                <a:solidFill>
                  <a:srgbClr val="0070C0"/>
                </a:solidFill>
              </a:rPr>
              <a:t>macroalgal</a:t>
            </a:r>
            <a:r>
              <a:rPr lang="en-US" i="1" dirty="0">
                <a:solidFill>
                  <a:srgbClr val="0070C0"/>
                </a:solidFill>
              </a:rPr>
              <a:t> cover are negatively correlated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228600"/>
            <a:ext cx="8229600" cy="1143000"/>
          </a:xfrm>
          <a:prstGeom prst="rect">
            <a:avLst/>
          </a:prstGeom>
          <a:solidFill>
            <a:schemeClr val="tx1">
              <a:alpha val="53000"/>
            </a:schemeClr>
          </a:solidFill>
        </p:spPr>
        <p:txBody>
          <a:bodyPr wrap="square" rtlCol="0" anchor="ctr">
            <a:spAutoFit/>
          </a:bodyPr>
          <a:lstStyle/>
          <a:p>
            <a:r>
              <a:rPr lang="en-US" sz="4000" dirty="0" smtClean="0">
                <a:solidFill>
                  <a:schemeClr val="bg1"/>
                </a:solidFill>
              </a:rPr>
              <a:t>Top-down influence of herbivory</a:t>
            </a:r>
            <a:endParaRPr lang="en-US" sz="2000" dirty="0">
              <a:solidFill>
                <a:schemeClr val="bg1"/>
              </a:solidFill>
            </a:endParaRPr>
          </a:p>
        </p:txBody>
      </p:sp>
      <p:sp>
        <p:nvSpPr>
          <p:cNvPr id="6" name="TextBox 5"/>
          <p:cNvSpPr txBox="1"/>
          <p:nvPr/>
        </p:nvSpPr>
        <p:spPr>
          <a:xfrm>
            <a:off x="6477000" y="6504801"/>
            <a:ext cx="2739661" cy="276999"/>
          </a:xfrm>
          <a:prstGeom prst="rect">
            <a:avLst/>
          </a:prstGeom>
          <a:noFill/>
        </p:spPr>
        <p:txBody>
          <a:bodyPr wrap="none" rtlCol="0">
            <a:spAutoFit/>
          </a:bodyPr>
          <a:lstStyle/>
          <a:p>
            <a:r>
              <a:rPr lang="en-US" sz="1200" dirty="0" smtClean="0"/>
              <a:t>Smith et al (2010), Burkepile et al (2006) </a:t>
            </a:r>
            <a:endParaRPr lang="en-US" sz="1200" dirty="0"/>
          </a:p>
        </p:txBody>
      </p:sp>
      <p:sp>
        <p:nvSpPr>
          <p:cNvPr id="2" name="TextBox 1"/>
          <p:cNvSpPr txBox="1"/>
          <p:nvPr/>
        </p:nvSpPr>
        <p:spPr>
          <a:xfrm>
            <a:off x="457200" y="5943600"/>
            <a:ext cx="8229600" cy="369332"/>
          </a:xfrm>
          <a:prstGeom prst="rect">
            <a:avLst/>
          </a:prstGeom>
          <a:solidFill>
            <a:schemeClr val="tx1"/>
          </a:solidFill>
        </p:spPr>
        <p:txBody>
          <a:bodyPr wrap="square" rtlCol="0">
            <a:spAutoFit/>
          </a:bodyPr>
          <a:lstStyle/>
          <a:p>
            <a:pPr marL="285750" indent="-285750" algn="ctr"/>
            <a:r>
              <a:rPr lang="en-US" i="1" dirty="0" smtClean="0">
                <a:solidFill>
                  <a:srgbClr val="0070C0"/>
                </a:solidFill>
              </a:rPr>
              <a:t>Experimental herbivore removal consistently leads to an increase in fleshy algae</a:t>
            </a:r>
            <a:endParaRPr lang="en-US" i="1" dirty="0">
              <a:solidFill>
                <a:srgbClr val="0070C0"/>
              </a:solidFill>
            </a:endParaRPr>
          </a:p>
        </p:txBody>
      </p:sp>
      <p:sp>
        <p:nvSpPr>
          <p:cNvPr id="7" name="TextBox 6"/>
          <p:cNvSpPr txBox="1"/>
          <p:nvPr/>
        </p:nvSpPr>
        <p:spPr>
          <a:xfrm>
            <a:off x="1485900" y="4997186"/>
            <a:ext cx="3360420" cy="369332"/>
          </a:xfrm>
          <a:prstGeom prst="rect">
            <a:avLst/>
          </a:prstGeom>
          <a:noFill/>
        </p:spPr>
        <p:txBody>
          <a:bodyPr wrap="square" rtlCol="0">
            <a:spAutoFit/>
          </a:bodyPr>
          <a:lstStyle/>
          <a:p>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457200" y="1673202"/>
            <a:ext cx="4236909" cy="4050792"/>
          </a:xfrm>
          <a:prstGeom prst="rect">
            <a:avLst/>
          </a:prstGeom>
          <a:noFill/>
          <a:ln w="9525">
            <a:noFill/>
            <a:miter lim="800000"/>
            <a:headEnd/>
            <a:tailEnd/>
          </a:ln>
        </p:spPr>
      </p:pic>
      <p:grpSp>
        <p:nvGrpSpPr>
          <p:cNvPr id="3" name="Group 9"/>
          <p:cNvGrpSpPr/>
          <p:nvPr/>
        </p:nvGrpSpPr>
        <p:grpSpPr>
          <a:xfrm>
            <a:off x="4465015" y="1676400"/>
            <a:ext cx="4221785" cy="4114800"/>
            <a:chOff x="4724400" y="914400"/>
            <a:chExt cx="4038600" cy="3429000"/>
          </a:xfrm>
        </p:grpSpPr>
        <p:pic>
          <p:nvPicPr>
            <p:cNvPr id="2051" name="Picture 3"/>
            <p:cNvPicPr>
              <a:picLocks noChangeAspect="1" noChangeArrowheads="1"/>
            </p:cNvPicPr>
            <p:nvPr/>
          </p:nvPicPr>
          <p:blipFill>
            <a:blip r:embed="rId4" cstate="print"/>
            <a:srcRect l="3448" r="5172" b="56660"/>
            <a:stretch>
              <a:fillRect/>
            </a:stretch>
          </p:blipFill>
          <p:spPr bwMode="auto">
            <a:xfrm>
              <a:off x="4724400" y="914400"/>
              <a:ext cx="4038600" cy="2514600"/>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l="3448" t="85148" r="5172" b="-908"/>
            <a:stretch>
              <a:fillRect/>
            </a:stretch>
          </p:blipFill>
          <p:spPr bwMode="auto">
            <a:xfrm>
              <a:off x="4724400" y="3429000"/>
              <a:ext cx="4038600" cy="9144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91201"/>
            <a:ext cx="8229600" cy="381000"/>
          </a:xfrm>
          <a:solidFill>
            <a:schemeClr val="tx1"/>
          </a:solidFill>
        </p:spPr>
        <p:txBody>
          <a:bodyPr>
            <a:noAutofit/>
          </a:bodyPr>
          <a:lstStyle/>
          <a:p>
            <a:pPr marL="166688" indent="-166688" algn="ctr">
              <a:buNone/>
            </a:pPr>
            <a:r>
              <a:rPr lang="en-US" sz="1800" i="1" dirty="0" smtClean="0">
                <a:solidFill>
                  <a:srgbClr val="0070C0"/>
                </a:solidFill>
              </a:rPr>
              <a:t>Lower biomass, fewer numbers and smaller sized herbivores in fished areas</a:t>
            </a:r>
            <a:endParaRPr lang="en-US" sz="2800" dirty="0" smtClean="0">
              <a:solidFill>
                <a:schemeClr val="bg1"/>
              </a:solidFill>
            </a:endParaRPr>
          </a:p>
        </p:txBody>
      </p:sp>
      <p:pic>
        <p:nvPicPr>
          <p:cNvPr id="3074" name="Picture 2"/>
          <p:cNvPicPr>
            <a:picLocks noChangeAspect="1" noChangeArrowheads="1"/>
          </p:cNvPicPr>
          <p:nvPr/>
        </p:nvPicPr>
        <p:blipFill>
          <a:blip r:embed="rId3" cstate="print"/>
          <a:srcRect/>
          <a:stretch>
            <a:fillRect/>
          </a:stretch>
        </p:blipFill>
        <p:spPr bwMode="auto">
          <a:xfrm>
            <a:off x="1295400" y="1598876"/>
            <a:ext cx="6477000" cy="3963724"/>
          </a:xfrm>
          <a:prstGeom prst="rect">
            <a:avLst/>
          </a:prstGeom>
          <a:noFill/>
          <a:ln w="9525">
            <a:noFill/>
            <a:miter lim="800000"/>
            <a:headEnd/>
            <a:tailEnd/>
          </a:ln>
        </p:spPr>
      </p:pic>
      <p:sp>
        <p:nvSpPr>
          <p:cNvPr id="5" name="Rectangle 4"/>
          <p:cNvSpPr/>
          <p:nvPr/>
        </p:nvSpPr>
        <p:spPr>
          <a:xfrm>
            <a:off x="2770542" y="2621226"/>
            <a:ext cx="22098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768600" y="3735958"/>
            <a:ext cx="22098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774272" y="4818326"/>
            <a:ext cx="22098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 y="228599"/>
            <a:ext cx="8229600" cy="1143000"/>
          </a:xfrm>
          <a:prstGeom prst="rect">
            <a:avLst/>
          </a:prstGeom>
          <a:solidFill>
            <a:schemeClr val="tx1">
              <a:alpha val="53000"/>
            </a:schemeClr>
          </a:solidFill>
        </p:spPr>
        <p:txBody>
          <a:bodyPr wrap="square" rtlCol="0" anchor="ctr">
            <a:spAutoFit/>
          </a:bodyPr>
          <a:lstStyle/>
          <a:p>
            <a:r>
              <a:rPr lang="en-US" sz="4400" dirty="0" smtClean="0">
                <a:solidFill>
                  <a:schemeClr val="bg1"/>
                </a:solidFill>
              </a:rPr>
              <a:t>Evidence for exploitation</a:t>
            </a:r>
            <a:endParaRPr lang="en-US" sz="4400" dirty="0">
              <a:solidFill>
                <a:schemeClr val="bg1"/>
              </a:solidFill>
            </a:endParaRPr>
          </a:p>
        </p:txBody>
      </p:sp>
      <p:sp>
        <p:nvSpPr>
          <p:cNvPr id="11" name="TextBox 10"/>
          <p:cNvSpPr txBox="1"/>
          <p:nvPr/>
        </p:nvSpPr>
        <p:spPr>
          <a:xfrm>
            <a:off x="7725766" y="6504801"/>
            <a:ext cx="1342034" cy="276999"/>
          </a:xfrm>
          <a:prstGeom prst="rect">
            <a:avLst/>
          </a:prstGeom>
          <a:noFill/>
        </p:spPr>
        <p:txBody>
          <a:bodyPr wrap="none" rtlCol="0">
            <a:spAutoFit/>
          </a:bodyPr>
          <a:lstStyle/>
          <a:p>
            <a:r>
              <a:rPr lang="en-US" sz="1200" dirty="0" smtClean="0"/>
              <a:t>Friedlander (2004)</a:t>
            </a:r>
            <a:endParaRPr lang="en-US" sz="1200" dirty="0"/>
          </a:p>
        </p:txBody>
      </p:sp>
      <p:sp>
        <p:nvSpPr>
          <p:cNvPr id="2" name="TextBox 1"/>
          <p:cNvSpPr txBox="1"/>
          <p:nvPr/>
        </p:nvSpPr>
        <p:spPr>
          <a:xfrm>
            <a:off x="2710891" y="1885950"/>
            <a:ext cx="1022909" cy="307777"/>
          </a:xfrm>
          <a:prstGeom prst="rect">
            <a:avLst/>
          </a:prstGeom>
          <a:noFill/>
        </p:spPr>
        <p:txBody>
          <a:bodyPr wrap="none" rtlCol="0">
            <a:spAutoFit/>
          </a:bodyPr>
          <a:lstStyle/>
          <a:p>
            <a:r>
              <a:rPr lang="en-US" sz="1400" b="1" dirty="0" smtClean="0">
                <a:solidFill>
                  <a:srgbClr val="C00000"/>
                </a:solidFill>
              </a:rPr>
              <a:t>(Protected)</a:t>
            </a:r>
            <a:endParaRPr lang="en-US" b="1" dirty="0">
              <a:solidFill>
                <a:srgbClr val="C00000"/>
              </a:solidFill>
            </a:endParaRPr>
          </a:p>
        </p:txBody>
      </p:sp>
      <p:sp>
        <p:nvSpPr>
          <p:cNvPr id="12" name="TextBox 11"/>
          <p:cNvSpPr txBox="1"/>
          <p:nvPr/>
        </p:nvSpPr>
        <p:spPr>
          <a:xfrm>
            <a:off x="4022823" y="1885950"/>
            <a:ext cx="777777" cy="307777"/>
          </a:xfrm>
          <a:prstGeom prst="rect">
            <a:avLst/>
          </a:prstGeom>
          <a:noFill/>
        </p:spPr>
        <p:txBody>
          <a:bodyPr wrap="none" rtlCol="0">
            <a:spAutoFit/>
          </a:bodyPr>
          <a:lstStyle/>
          <a:p>
            <a:r>
              <a:rPr lang="en-US" sz="1400" b="1" dirty="0" smtClean="0">
                <a:solidFill>
                  <a:srgbClr val="C00000"/>
                </a:solidFill>
              </a:rPr>
              <a:t>(Fished)</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Herbivores are important for healthy reef structure &amp; function</a:t>
            </a:r>
          </a:p>
          <a:p>
            <a:endParaRPr lang="en-US" dirty="0"/>
          </a:p>
          <a:p>
            <a:r>
              <a:rPr lang="en-US" dirty="0" smtClean="0"/>
              <a:t>But…</a:t>
            </a:r>
          </a:p>
          <a:p>
            <a:pPr lvl="1"/>
            <a:r>
              <a:rPr lang="en-US" dirty="0" smtClean="0"/>
              <a:t>What is the global status of coral reef herbivorous fish populations?</a:t>
            </a:r>
          </a:p>
          <a:p>
            <a:pPr lvl="1"/>
            <a:r>
              <a:rPr lang="en-US" dirty="0" smtClean="0"/>
              <a:t>Is there evidence for fishing effects?</a:t>
            </a:r>
          </a:p>
          <a:p>
            <a:pPr lvl="1"/>
            <a:r>
              <a:rPr lang="en-US" dirty="0" smtClean="0"/>
              <a:t>Are different feeding guilds affected differently?</a:t>
            </a:r>
            <a:endParaRPr lang="en-US" dirty="0"/>
          </a:p>
        </p:txBody>
      </p:sp>
      <p:sp>
        <p:nvSpPr>
          <p:cNvPr id="4" name="TextBox 3"/>
          <p:cNvSpPr txBox="1"/>
          <p:nvPr/>
        </p:nvSpPr>
        <p:spPr>
          <a:xfrm>
            <a:off x="457200" y="228599"/>
            <a:ext cx="8229600" cy="1143000"/>
          </a:xfrm>
          <a:prstGeom prst="rect">
            <a:avLst/>
          </a:prstGeom>
          <a:solidFill>
            <a:schemeClr val="tx1">
              <a:alpha val="53000"/>
            </a:schemeClr>
          </a:solidFill>
        </p:spPr>
        <p:txBody>
          <a:bodyPr wrap="square" rtlCol="0" anchor="ctr">
            <a:spAutoFit/>
          </a:bodyPr>
          <a:lstStyle/>
          <a:p>
            <a:r>
              <a:rPr lang="en-US" sz="4400" dirty="0" smtClean="0">
                <a:solidFill>
                  <a:schemeClr val="bg1"/>
                </a:solidFill>
              </a:rPr>
              <a:t>The need for research</a:t>
            </a:r>
            <a:endParaRPr lang="en-US" sz="4400" dirty="0">
              <a:solidFill>
                <a:schemeClr val="bg1"/>
              </a:solidFill>
            </a:endParaRPr>
          </a:p>
        </p:txBody>
      </p:sp>
    </p:spTree>
    <p:extLst>
      <p:ext uri="{BB962C8B-B14F-4D97-AF65-F5344CB8AC3E}">
        <p14:creationId xmlns:p14="http://schemas.microsoft.com/office/powerpoint/2010/main" val="3788721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Jen\Desktop\PHOTOS\Windows Photo Gallery Wallpaper.jpg"/>
          <p:cNvPicPr>
            <a:picLocks noChangeArrowheads="1"/>
          </p:cNvPicPr>
          <p:nvPr/>
        </p:nvPicPr>
        <p:blipFill>
          <a:blip r:embed="rId3" cstate="print"/>
          <a:srcRect l="36458" t="47222" r="26395" b="12362"/>
          <a:stretch>
            <a:fillRect/>
          </a:stretch>
        </p:blipFill>
        <p:spPr bwMode="auto">
          <a:xfrm>
            <a:off x="1905000" y="5029200"/>
            <a:ext cx="2834640" cy="1691640"/>
          </a:xfrm>
          <a:prstGeom prst="rect">
            <a:avLst/>
          </a:prstGeom>
          <a:noFill/>
        </p:spPr>
      </p:pic>
      <p:pic>
        <p:nvPicPr>
          <p:cNvPr id="4098" name="Picture 2" descr="C:\Users\Jen\Desktop\PRESENTATIONS\KING-28-10M-Acanthurid.JPG"/>
          <p:cNvPicPr>
            <a:picLocks noChangeAspect="1" noChangeArrowheads="1"/>
          </p:cNvPicPr>
          <p:nvPr/>
        </p:nvPicPr>
        <p:blipFill>
          <a:blip r:embed="rId4" cstate="print"/>
          <a:srcRect l="20835" t="22222" r="29162" b="33333"/>
          <a:stretch>
            <a:fillRect/>
          </a:stretch>
        </p:blipFill>
        <p:spPr bwMode="auto">
          <a:xfrm>
            <a:off x="4581525" y="2987040"/>
            <a:ext cx="2817341" cy="1737360"/>
          </a:xfrm>
          <a:prstGeom prst="rect">
            <a:avLst/>
          </a:prstGeom>
          <a:noFill/>
        </p:spPr>
      </p:pic>
      <p:pic>
        <p:nvPicPr>
          <p:cNvPr id="8" name="Picture 7" descr="K.sectator.jpg"/>
          <p:cNvPicPr>
            <a:picLocks noChangeAspect="1"/>
          </p:cNvPicPr>
          <p:nvPr/>
        </p:nvPicPr>
        <p:blipFill>
          <a:blip r:embed="rId5" cstate="print"/>
          <a:stretch>
            <a:fillRect/>
          </a:stretch>
        </p:blipFill>
        <p:spPr>
          <a:xfrm>
            <a:off x="1905381" y="2991882"/>
            <a:ext cx="2743200" cy="1691010"/>
          </a:xfrm>
          <a:prstGeom prst="rect">
            <a:avLst/>
          </a:prstGeom>
        </p:spPr>
      </p:pic>
      <p:grpSp>
        <p:nvGrpSpPr>
          <p:cNvPr id="2" name="Group 12"/>
          <p:cNvGrpSpPr/>
          <p:nvPr/>
        </p:nvGrpSpPr>
        <p:grpSpPr>
          <a:xfrm>
            <a:off x="1905381" y="2641600"/>
            <a:ext cx="5486400" cy="339913"/>
            <a:chOff x="1895856" y="2032000"/>
            <a:chExt cx="5486400" cy="339913"/>
          </a:xfrm>
        </p:grpSpPr>
        <p:sp>
          <p:nvSpPr>
            <p:cNvPr id="9" name="TextBox 8"/>
            <p:cNvSpPr txBox="1"/>
            <p:nvPr/>
          </p:nvSpPr>
          <p:spPr>
            <a:xfrm>
              <a:off x="1895856" y="2032000"/>
              <a:ext cx="2743200" cy="338554"/>
            </a:xfrm>
            <a:prstGeom prst="rect">
              <a:avLst/>
            </a:prstGeom>
            <a:solidFill>
              <a:schemeClr val="tx1">
                <a:alpha val="92000"/>
              </a:schemeClr>
            </a:solidFill>
            <a:ln>
              <a:solidFill>
                <a:schemeClr val="tx1"/>
              </a:solidFill>
            </a:ln>
          </p:spPr>
          <p:txBody>
            <a:bodyPr wrap="square" rtlCol="0">
              <a:spAutoFit/>
            </a:bodyPr>
            <a:lstStyle/>
            <a:p>
              <a:r>
                <a:rPr lang="en-US" sz="1600" dirty="0" smtClean="0">
                  <a:solidFill>
                    <a:schemeClr val="bg1"/>
                  </a:solidFill>
                </a:rPr>
                <a:t>Browsers</a:t>
              </a:r>
              <a:endParaRPr lang="en-US" dirty="0" smtClean="0">
                <a:solidFill>
                  <a:schemeClr val="bg1"/>
                </a:solidFill>
              </a:endParaRPr>
            </a:p>
          </p:txBody>
        </p:sp>
        <p:sp>
          <p:nvSpPr>
            <p:cNvPr id="12" name="TextBox 11"/>
            <p:cNvSpPr txBox="1"/>
            <p:nvPr/>
          </p:nvSpPr>
          <p:spPr>
            <a:xfrm>
              <a:off x="4639056" y="2033359"/>
              <a:ext cx="2743200" cy="338554"/>
            </a:xfrm>
            <a:prstGeom prst="rect">
              <a:avLst/>
            </a:prstGeom>
            <a:solidFill>
              <a:schemeClr val="tx1">
                <a:alpha val="92000"/>
              </a:schemeClr>
            </a:solidFill>
            <a:ln>
              <a:solidFill>
                <a:schemeClr val="tx1"/>
              </a:solidFill>
            </a:ln>
          </p:spPr>
          <p:txBody>
            <a:bodyPr wrap="square" rtlCol="0">
              <a:spAutoFit/>
            </a:bodyPr>
            <a:lstStyle/>
            <a:p>
              <a:r>
                <a:rPr lang="en-US" sz="1600" dirty="0" smtClean="0">
                  <a:solidFill>
                    <a:schemeClr val="bg1"/>
                  </a:solidFill>
                </a:rPr>
                <a:t>Grazer / Detritivores</a:t>
              </a:r>
            </a:p>
          </p:txBody>
        </p:sp>
      </p:grpSp>
      <p:sp>
        <p:nvSpPr>
          <p:cNvPr id="17" name="TextBox 16"/>
          <p:cNvSpPr txBox="1"/>
          <p:nvPr/>
        </p:nvSpPr>
        <p:spPr>
          <a:xfrm>
            <a:off x="457200" y="1576626"/>
            <a:ext cx="8229600" cy="861774"/>
          </a:xfrm>
          <a:prstGeom prst="rect">
            <a:avLst/>
          </a:prstGeom>
          <a:solidFill>
            <a:schemeClr val="tx1"/>
          </a:solidFill>
          <a:ln>
            <a:noFill/>
          </a:ln>
        </p:spPr>
        <p:txBody>
          <a:bodyPr wrap="square" rtlCol="0">
            <a:spAutoFit/>
          </a:bodyPr>
          <a:lstStyle/>
          <a:p>
            <a:pPr>
              <a:spcAft>
                <a:spcPts val="1200"/>
              </a:spcAft>
            </a:pPr>
            <a:r>
              <a:rPr lang="en-US" sz="2000" dirty="0" smtClean="0">
                <a:solidFill>
                  <a:schemeClr val="bg1"/>
                </a:solidFill>
              </a:rPr>
              <a:t>Functional subgroups are based on different feeding modes </a:t>
            </a:r>
          </a:p>
          <a:p>
            <a:pPr>
              <a:spcAft>
                <a:spcPts val="600"/>
              </a:spcAft>
            </a:pPr>
            <a:r>
              <a:rPr lang="en-US" sz="2000" dirty="0" smtClean="0">
                <a:solidFill>
                  <a:schemeClr val="bg1"/>
                </a:solidFill>
              </a:rPr>
              <a:t>Different feeding modes result in variable impacts to the reef matrix </a:t>
            </a:r>
          </a:p>
        </p:txBody>
      </p:sp>
      <p:sp>
        <p:nvSpPr>
          <p:cNvPr id="23" name="TextBox 22"/>
          <p:cNvSpPr txBox="1"/>
          <p:nvPr/>
        </p:nvSpPr>
        <p:spPr>
          <a:xfrm>
            <a:off x="457200" y="228599"/>
            <a:ext cx="8229600" cy="1143000"/>
          </a:xfrm>
          <a:prstGeom prst="rect">
            <a:avLst/>
          </a:prstGeom>
          <a:solidFill>
            <a:schemeClr val="tx1">
              <a:alpha val="53000"/>
            </a:schemeClr>
          </a:solidFill>
        </p:spPr>
        <p:txBody>
          <a:bodyPr wrap="square" rtlCol="0">
            <a:spAutoFit/>
          </a:bodyPr>
          <a:lstStyle/>
          <a:p>
            <a:r>
              <a:rPr lang="en-US" sz="4400" dirty="0" smtClean="0">
                <a:solidFill>
                  <a:schemeClr val="bg1"/>
                </a:solidFill>
              </a:rPr>
              <a:t>Herbivore functional groups</a:t>
            </a:r>
            <a:endParaRPr lang="en-US" sz="4400" dirty="0">
              <a:solidFill>
                <a:schemeClr val="bg1"/>
              </a:solidFill>
            </a:endParaRPr>
          </a:p>
        </p:txBody>
      </p:sp>
      <p:grpSp>
        <p:nvGrpSpPr>
          <p:cNvPr id="3" name="Group 15"/>
          <p:cNvGrpSpPr/>
          <p:nvPr/>
        </p:nvGrpSpPr>
        <p:grpSpPr>
          <a:xfrm>
            <a:off x="1905381" y="4682796"/>
            <a:ext cx="5486400" cy="342883"/>
            <a:chOff x="1895856" y="4073196"/>
            <a:chExt cx="5461002" cy="342883"/>
          </a:xfrm>
        </p:grpSpPr>
        <p:sp>
          <p:nvSpPr>
            <p:cNvPr id="15" name="TextBox 14"/>
            <p:cNvSpPr txBox="1"/>
            <p:nvPr/>
          </p:nvSpPr>
          <p:spPr>
            <a:xfrm>
              <a:off x="4631802" y="4077525"/>
              <a:ext cx="2725056" cy="338554"/>
            </a:xfrm>
            <a:prstGeom prst="rect">
              <a:avLst/>
            </a:prstGeom>
            <a:solidFill>
              <a:schemeClr val="tx1">
                <a:alpha val="92000"/>
              </a:schemeClr>
            </a:solidFill>
            <a:ln>
              <a:solidFill>
                <a:schemeClr val="tx1"/>
              </a:solidFill>
            </a:ln>
          </p:spPr>
          <p:txBody>
            <a:bodyPr wrap="square" rtlCol="0">
              <a:spAutoFit/>
            </a:bodyPr>
            <a:lstStyle/>
            <a:p>
              <a:r>
                <a:rPr lang="en-US" sz="1600" dirty="0" smtClean="0">
                  <a:solidFill>
                    <a:schemeClr val="bg1"/>
                  </a:solidFill>
                </a:rPr>
                <a:t>Territorial Damselfish</a:t>
              </a:r>
            </a:p>
          </p:txBody>
        </p:sp>
        <p:sp>
          <p:nvSpPr>
            <p:cNvPr id="6" name="TextBox 5"/>
            <p:cNvSpPr txBox="1"/>
            <p:nvPr/>
          </p:nvSpPr>
          <p:spPr>
            <a:xfrm>
              <a:off x="1895856" y="4073196"/>
              <a:ext cx="2743200" cy="338554"/>
            </a:xfrm>
            <a:prstGeom prst="rect">
              <a:avLst/>
            </a:prstGeom>
            <a:solidFill>
              <a:schemeClr val="tx1">
                <a:alpha val="92000"/>
              </a:schemeClr>
            </a:solidFill>
            <a:ln>
              <a:solidFill>
                <a:schemeClr val="tx1"/>
              </a:solidFill>
            </a:ln>
          </p:spPr>
          <p:txBody>
            <a:bodyPr wrap="square" rtlCol="0">
              <a:spAutoFit/>
            </a:bodyPr>
            <a:lstStyle/>
            <a:p>
              <a:r>
                <a:rPr lang="en-US" sz="1600" dirty="0" smtClean="0">
                  <a:solidFill>
                    <a:schemeClr val="bg1"/>
                  </a:solidFill>
                </a:rPr>
                <a:t>Scraper / Small Excavators</a:t>
              </a:r>
            </a:p>
          </p:txBody>
        </p:sp>
      </p:grpSp>
      <p:sp>
        <p:nvSpPr>
          <p:cNvPr id="18" name="TextBox 17"/>
          <p:cNvSpPr txBox="1"/>
          <p:nvPr/>
        </p:nvSpPr>
        <p:spPr>
          <a:xfrm>
            <a:off x="3584003" y="4498201"/>
            <a:ext cx="1175322" cy="246221"/>
          </a:xfrm>
          <a:prstGeom prst="rect">
            <a:avLst/>
          </a:prstGeom>
          <a:noFill/>
        </p:spPr>
        <p:txBody>
          <a:bodyPr wrap="none" rtlCol="0">
            <a:spAutoFit/>
          </a:bodyPr>
          <a:lstStyle/>
          <a:p>
            <a:r>
              <a:rPr lang="en-US" sz="1000" dirty="0" smtClean="0"/>
              <a:t>Photo: </a:t>
            </a:r>
            <a:r>
              <a:rPr lang="en-US" sz="1000" dirty="0" err="1" smtClean="0"/>
              <a:t>Minguell</a:t>
            </a:r>
            <a:r>
              <a:rPr lang="en-US" sz="1000" dirty="0" smtClean="0"/>
              <a:t>, C.</a:t>
            </a:r>
            <a:endParaRPr lang="en-US" sz="1000" dirty="0"/>
          </a:p>
        </p:txBody>
      </p:sp>
      <p:pic>
        <p:nvPicPr>
          <p:cNvPr id="4100" name="Picture 4" descr="C:\Users\Jen\Desktop\PRESENTATIONS\stegastes_nigricans.jpg"/>
          <p:cNvPicPr>
            <a:picLocks noChangeArrowheads="1"/>
          </p:cNvPicPr>
          <p:nvPr/>
        </p:nvPicPr>
        <p:blipFill>
          <a:blip r:embed="rId6" cstate="print"/>
          <a:srcRect/>
          <a:stretch>
            <a:fillRect/>
          </a:stretch>
        </p:blipFill>
        <p:spPr bwMode="auto">
          <a:xfrm>
            <a:off x="4657725" y="5029200"/>
            <a:ext cx="2743200" cy="1691640"/>
          </a:xfrm>
          <a:prstGeom prst="rect">
            <a:avLst/>
          </a:prstGeom>
          <a:noFill/>
        </p:spPr>
      </p:pic>
      <p:sp>
        <p:nvSpPr>
          <p:cNvPr id="19" name="TextBox 18"/>
          <p:cNvSpPr txBox="1"/>
          <p:nvPr/>
        </p:nvSpPr>
        <p:spPr>
          <a:xfrm>
            <a:off x="6029325" y="6515100"/>
            <a:ext cx="1430200" cy="246221"/>
          </a:xfrm>
          <a:prstGeom prst="rect">
            <a:avLst/>
          </a:prstGeom>
          <a:noFill/>
        </p:spPr>
        <p:txBody>
          <a:bodyPr wrap="none" rtlCol="0">
            <a:spAutoFit/>
          </a:bodyPr>
          <a:lstStyle/>
          <a:p>
            <a:r>
              <a:rPr lang="en-US" sz="1000" dirty="0" smtClean="0"/>
              <a:t>Photo: Rainer </a:t>
            </a:r>
            <a:r>
              <a:rPr lang="en-US" sz="1000" dirty="0" err="1" smtClean="0"/>
              <a:t>Kretzberg</a:t>
            </a:r>
            <a:endParaRPr lang="en-US" sz="1000" dirty="0"/>
          </a:p>
        </p:txBody>
      </p:sp>
      <p:sp>
        <p:nvSpPr>
          <p:cNvPr id="20" name="TextBox 19"/>
          <p:cNvSpPr txBox="1"/>
          <p:nvPr/>
        </p:nvSpPr>
        <p:spPr>
          <a:xfrm>
            <a:off x="3672416" y="6535579"/>
            <a:ext cx="1061509" cy="246221"/>
          </a:xfrm>
          <a:prstGeom prst="rect">
            <a:avLst/>
          </a:prstGeom>
          <a:noFill/>
        </p:spPr>
        <p:txBody>
          <a:bodyPr wrap="none" rtlCol="0">
            <a:spAutoFit/>
          </a:bodyPr>
          <a:lstStyle/>
          <a:p>
            <a:r>
              <a:rPr lang="en-US" sz="1000" dirty="0" smtClean="0"/>
              <a:t>Photo: Jen Smith</a:t>
            </a:r>
            <a:endParaRPr lang="en-US" sz="1000" dirty="0"/>
          </a:p>
        </p:txBody>
      </p:sp>
      <p:sp>
        <p:nvSpPr>
          <p:cNvPr id="24" name="TextBox 23"/>
          <p:cNvSpPr txBox="1"/>
          <p:nvPr/>
        </p:nvSpPr>
        <p:spPr>
          <a:xfrm>
            <a:off x="6410325" y="4503579"/>
            <a:ext cx="1061509" cy="246221"/>
          </a:xfrm>
          <a:prstGeom prst="rect">
            <a:avLst/>
          </a:prstGeom>
          <a:noFill/>
        </p:spPr>
        <p:txBody>
          <a:bodyPr wrap="none" rtlCol="0">
            <a:spAutoFit/>
          </a:bodyPr>
          <a:lstStyle/>
          <a:p>
            <a:r>
              <a:rPr lang="en-US" sz="1000" dirty="0" smtClean="0"/>
              <a:t>Photo: Jen Smith</a:t>
            </a:r>
            <a:endParaRPr lang="en-US" sz="1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a:solidFill>
            <a:schemeClr val="tx1">
              <a:alpha val="53000"/>
            </a:schemeClr>
          </a:solidFill>
        </p:spPr>
        <p:txBody>
          <a:bodyPr>
            <a:normAutofit/>
          </a:bodyPr>
          <a:lstStyle/>
          <a:p>
            <a:pPr algn="l"/>
            <a:r>
              <a:rPr lang="en-US" sz="4000" dirty="0" smtClean="0">
                <a:solidFill>
                  <a:schemeClr val="bg1"/>
                </a:solidFill>
              </a:rPr>
              <a:t>Herbivore density project</a:t>
            </a:r>
            <a:endParaRPr lang="en-US" sz="4000" dirty="0">
              <a:solidFill>
                <a:schemeClr val="bg1"/>
              </a:solidFill>
            </a:endParaRPr>
          </a:p>
        </p:txBody>
      </p:sp>
      <p:sp>
        <p:nvSpPr>
          <p:cNvPr id="3" name="Content Placeholder 2"/>
          <p:cNvSpPr>
            <a:spLocks noGrp="1"/>
          </p:cNvSpPr>
          <p:nvPr>
            <p:ph idx="1"/>
          </p:nvPr>
        </p:nvSpPr>
        <p:spPr>
          <a:xfrm>
            <a:off x="457200" y="1600200"/>
            <a:ext cx="8229600" cy="5029200"/>
          </a:xfrm>
          <a:solidFill>
            <a:schemeClr val="tx1"/>
          </a:solidFill>
        </p:spPr>
        <p:txBody>
          <a:bodyPr>
            <a:noAutofit/>
          </a:bodyPr>
          <a:lstStyle/>
          <a:p>
            <a:pPr marL="109538" indent="0">
              <a:lnSpc>
                <a:spcPct val="150000"/>
              </a:lnSpc>
              <a:buNone/>
            </a:pPr>
            <a:r>
              <a:rPr lang="en-US" sz="2000" b="1" dirty="0" smtClean="0">
                <a:solidFill>
                  <a:schemeClr val="bg1"/>
                </a:solidFill>
              </a:rPr>
              <a:t>Our Goals: </a:t>
            </a:r>
          </a:p>
          <a:p>
            <a:pPr marL="452438">
              <a:lnSpc>
                <a:spcPct val="150000"/>
              </a:lnSpc>
              <a:buFont typeface="+mj-lt"/>
              <a:buAutoNum type="arabicPeriod"/>
            </a:pPr>
            <a:r>
              <a:rPr lang="en-US" sz="2000" dirty="0" smtClean="0">
                <a:solidFill>
                  <a:schemeClr val="bg1"/>
                </a:solidFill>
              </a:rPr>
              <a:t>Identify natural levels of herbivore populations on pristine reefs and document variability</a:t>
            </a:r>
          </a:p>
          <a:p>
            <a:pPr marL="452438">
              <a:lnSpc>
                <a:spcPct val="150000"/>
              </a:lnSpc>
              <a:buFont typeface="+mj-lt"/>
              <a:buAutoNum type="arabicPeriod"/>
            </a:pPr>
            <a:r>
              <a:rPr lang="en-US" sz="2000" dirty="0" smtClean="0">
                <a:solidFill>
                  <a:schemeClr val="bg1"/>
                </a:solidFill>
              </a:rPr>
              <a:t>Determine evidence for fishing effects</a:t>
            </a:r>
          </a:p>
          <a:p>
            <a:pPr marL="452438">
              <a:lnSpc>
                <a:spcPct val="150000"/>
              </a:lnSpc>
              <a:buFont typeface="+mj-lt"/>
              <a:buAutoNum type="arabicPeriod"/>
            </a:pPr>
            <a:r>
              <a:rPr lang="en-US" sz="2000" dirty="0" smtClean="0">
                <a:solidFill>
                  <a:schemeClr val="bg1"/>
                </a:solidFill>
              </a:rPr>
              <a:t>Determine exploitation effects on functional groups</a:t>
            </a:r>
          </a:p>
          <a:p>
            <a:pPr marL="109538" indent="0">
              <a:spcAft>
                <a:spcPts val="300"/>
              </a:spcAft>
              <a:buNone/>
            </a:pPr>
            <a:r>
              <a:rPr lang="en-US" sz="2000" b="1" dirty="0" smtClean="0">
                <a:solidFill>
                  <a:schemeClr val="bg1"/>
                </a:solidFill>
              </a:rPr>
              <a:t>Methods:</a:t>
            </a:r>
            <a:r>
              <a:rPr lang="en-US" sz="2000" dirty="0" smtClean="0">
                <a:solidFill>
                  <a:schemeClr val="bg1"/>
                </a:solidFill>
              </a:rPr>
              <a:t> </a:t>
            </a:r>
          </a:p>
          <a:p>
            <a:pPr marL="109538" indent="0">
              <a:spcAft>
                <a:spcPts val="300"/>
              </a:spcAft>
              <a:buNone/>
            </a:pPr>
            <a:r>
              <a:rPr lang="en-US" sz="2000" dirty="0" smtClean="0">
                <a:solidFill>
                  <a:schemeClr val="bg1"/>
                </a:solidFill>
              </a:rPr>
              <a:t>Develop a comprehensive database of worldwide herbivore biomass/abundance levels</a:t>
            </a:r>
          </a:p>
          <a:p>
            <a:pPr marL="109538" indent="0">
              <a:spcAft>
                <a:spcPts val="300"/>
              </a:spcAft>
              <a:buNone/>
            </a:pPr>
            <a:r>
              <a:rPr lang="en-US" sz="2000" dirty="0" smtClean="0">
                <a:solidFill>
                  <a:schemeClr val="bg1"/>
                </a:solidFill>
              </a:rPr>
              <a:t>Systematic literature review</a:t>
            </a:r>
          </a:p>
          <a:p>
            <a:pPr marL="109538" indent="0">
              <a:spcAft>
                <a:spcPts val="300"/>
              </a:spcAft>
              <a:buNone/>
            </a:pPr>
            <a:r>
              <a:rPr lang="en-US" sz="2000" dirty="0" smtClean="0">
                <a:solidFill>
                  <a:schemeClr val="bg1"/>
                </a:solidFill>
              </a:rPr>
              <a:t>Governmental and other monitoring programs: CRED, TNC, AIMS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97997"/>
            <a:ext cx="8229600" cy="4955203"/>
          </a:xfrm>
          <a:prstGeom prst="rect">
            <a:avLst/>
          </a:prstGeom>
          <a:solidFill>
            <a:schemeClr val="tx1"/>
          </a:solidFill>
        </p:spPr>
        <p:txBody>
          <a:bodyPr wrap="square" rtlCol="0">
            <a:spAutoFit/>
          </a:bodyPr>
          <a:lstStyle/>
          <a:p>
            <a:pPr marL="342900" indent="-342900">
              <a:spcAft>
                <a:spcPts val="1200"/>
              </a:spcAft>
              <a:buFont typeface="Arial" pitchFamily="34" charset="0"/>
              <a:buChar char="•"/>
            </a:pPr>
            <a:r>
              <a:rPr lang="en-US" sz="2000" dirty="0" smtClean="0">
                <a:solidFill>
                  <a:schemeClr val="bg1"/>
                </a:solidFill>
              </a:rPr>
              <a:t>Institute for Scientific Information (ISI) Web of Science database</a:t>
            </a:r>
          </a:p>
          <a:p>
            <a:pPr marL="800100" lvl="1" indent="-342900">
              <a:spcAft>
                <a:spcPts val="1200"/>
              </a:spcAft>
              <a:buFont typeface="Arial" pitchFamily="34" charset="0"/>
              <a:buChar char="•"/>
            </a:pPr>
            <a:r>
              <a:rPr lang="en-US" dirty="0" smtClean="0">
                <a:solidFill>
                  <a:schemeClr val="bg1"/>
                </a:solidFill>
              </a:rPr>
              <a:t>1980-2011 </a:t>
            </a:r>
          </a:p>
          <a:p>
            <a:pPr marL="800100" lvl="1" indent="-342900">
              <a:spcAft>
                <a:spcPts val="1200"/>
              </a:spcAft>
              <a:buFont typeface="Arial" pitchFamily="34" charset="0"/>
              <a:buChar char="•"/>
            </a:pPr>
            <a:r>
              <a:rPr lang="en-US" i="1" dirty="0" smtClean="0">
                <a:solidFill>
                  <a:schemeClr val="bg1"/>
                </a:solidFill>
              </a:rPr>
              <a:t>Search terms= </a:t>
            </a:r>
            <a:r>
              <a:rPr lang="en-US" i="1" dirty="0" err="1" smtClean="0">
                <a:solidFill>
                  <a:schemeClr val="bg1"/>
                </a:solidFill>
              </a:rPr>
              <a:t>herbiv</a:t>
            </a:r>
            <a:r>
              <a:rPr lang="en-US" i="1" dirty="0" smtClean="0">
                <a:solidFill>
                  <a:schemeClr val="bg1"/>
                </a:solidFill>
              </a:rPr>
              <a:t>*, biomass, abundance, </a:t>
            </a:r>
            <a:r>
              <a:rPr lang="en-US" i="1" dirty="0" err="1" smtClean="0">
                <a:solidFill>
                  <a:schemeClr val="bg1"/>
                </a:solidFill>
              </a:rPr>
              <a:t>herbiv</a:t>
            </a:r>
            <a:r>
              <a:rPr lang="en-US" i="1" dirty="0" smtClean="0">
                <a:solidFill>
                  <a:schemeClr val="bg1"/>
                </a:solidFill>
              </a:rPr>
              <a:t>* and assemblage, etc.</a:t>
            </a:r>
          </a:p>
          <a:p>
            <a:pPr marL="342900" indent="-342900">
              <a:spcAft>
                <a:spcPts val="1200"/>
              </a:spcAft>
              <a:buFont typeface="Arial" pitchFamily="34" charset="0"/>
              <a:buChar char="•"/>
            </a:pPr>
            <a:r>
              <a:rPr lang="en-US" sz="2000" dirty="0" smtClean="0">
                <a:solidFill>
                  <a:schemeClr val="bg1"/>
                </a:solidFill>
              </a:rPr>
              <a:t>Qualitative </a:t>
            </a:r>
            <a:r>
              <a:rPr lang="en-US" sz="2000" dirty="0">
                <a:solidFill>
                  <a:schemeClr val="bg1"/>
                </a:solidFill>
              </a:rPr>
              <a:t>or quantitative description of depth, reef zone (fore reef, reef crest, etc.) and reef type (barrier reef, atoll, etc</a:t>
            </a:r>
            <a:r>
              <a:rPr lang="en-US" sz="2000" dirty="0" smtClean="0">
                <a:solidFill>
                  <a:schemeClr val="bg1"/>
                </a:solidFill>
              </a:rPr>
              <a:t>.)</a:t>
            </a:r>
          </a:p>
          <a:p>
            <a:pPr marL="342900" indent="-342900">
              <a:spcAft>
                <a:spcPts val="1200"/>
              </a:spcAft>
              <a:buFont typeface="Arial" pitchFamily="34" charset="0"/>
              <a:buChar char="•"/>
            </a:pPr>
            <a:r>
              <a:rPr lang="en-US" sz="2000" dirty="0" smtClean="0">
                <a:solidFill>
                  <a:schemeClr val="bg1"/>
                </a:solidFill>
              </a:rPr>
              <a:t>Site </a:t>
            </a:r>
            <a:r>
              <a:rPr lang="en-US" sz="2000" dirty="0">
                <a:solidFill>
                  <a:schemeClr val="bg1"/>
                </a:solidFill>
              </a:rPr>
              <a:t>location information and time period of study </a:t>
            </a:r>
            <a:endParaRPr lang="en-US" sz="2000" dirty="0" smtClean="0">
              <a:solidFill>
                <a:schemeClr val="bg1"/>
              </a:solidFill>
            </a:endParaRPr>
          </a:p>
          <a:p>
            <a:pPr marL="342900" indent="-342900">
              <a:spcAft>
                <a:spcPts val="1200"/>
              </a:spcAft>
              <a:buFont typeface="Arial" pitchFamily="34" charset="0"/>
              <a:buChar char="•"/>
            </a:pPr>
            <a:r>
              <a:rPr lang="en-US" sz="2000" dirty="0" smtClean="0">
                <a:solidFill>
                  <a:schemeClr val="bg1"/>
                </a:solidFill>
              </a:rPr>
              <a:t>Rigorous </a:t>
            </a:r>
            <a:r>
              <a:rPr lang="en-US" sz="2000" dirty="0">
                <a:solidFill>
                  <a:schemeClr val="bg1"/>
                </a:solidFill>
              </a:rPr>
              <a:t>and peer reviewed method for evaluating fish biomass and/or </a:t>
            </a:r>
            <a:r>
              <a:rPr lang="en-US" sz="2000" dirty="0" smtClean="0">
                <a:solidFill>
                  <a:schemeClr val="bg1"/>
                </a:solidFill>
              </a:rPr>
              <a:t>abundance (SPC or belt)</a:t>
            </a:r>
          </a:p>
          <a:p>
            <a:pPr marL="342900" indent="-342900">
              <a:spcAft>
                <a:spcPts val="1200"/>
              </a:spcAft>
              <a:buFont typeface="Arial" pitchFamily="34" charset="0"/>
              <a:buChar char="•"/>
            </a:pPr>
            <a:r>
              <a:rPr lang="en-US" sz="2000" dirty="0" smtClean="0">
                <a:solidFill>
                  <a:schemeClr val="bg1"/>
                </a:solidFill>
              </a:rPr>
              <a:t>Report abundance </a:t>
            </a:r>
            <a:r>
              <a:rPr lang="en-US" sz="2000" dirty="0">
                <a:solidFill>
                  <a:schemeClr val="bg1"/>
                </a:solidFill>
              </a:rPr>
              <a:t>and/or biomass means of all </a:t>
            </a:r>
            <a:r>
              <a:rPr lang="en-US" sz="2000" dirty="0" smtClean="0">
                <a:solidFill>
                  <a:schemeClr val="bg1"/>
                </a:solidFill>
              </a:rPr>
              <a:t>major herbivorous </a:t>
            </a:r>
            <a:r>
              <a:rPr lang="en-US" sz="2000" dirty="0">
                <a:solidFill>
                  <a:schemeClr val="bg1"/>
                </a:solidFill>
              </a:rPr>
              <a:t>fishes </a:t>
            </a:r>
            <a:r>
              <a:rPr lang="en-US" sz="2000" dirty="0" smtClean="0">
                <a:solidFill>
                  <a:schemeClr val="bg1"/>
                </a:solidFill>
              </a:rPr>
              <a:t>found </a:t>
            </a:r>
            <a:r>
              <a:rPr lang="en-US" sz="2000" dirty="0">
                <a:solidFill>
                  <a:schemeClr val="bg1"/>
                </a:solidFill>
              </a:rPr>
              <a:t>in the study </a:t>
            </a:r>
            <a:r>
              <a:rPr lang="en-US" sz="2000" dirty="0" smtClean="0">
                <a:solidFill>
                  <a:schemeClr val="bg1"/>
                </a:solidFill>
              </a:rPr>
              <a:t>area</a:t>
            </a:r>
          </a:p>
          <a:p>
            <a:pPr marL="342900" indent="-342900">
              <a:spcAft>
                <a:spcPts val="1200"/>
              </a:spcAft>
              <a:buFont typeface="Arial" pitchFamily="34" charset="0"/>
              <a:buChar char="•"/>
            </a:pPr>
            <a:r>
              <a:rPr lang="en-US" sz="2000" dirty="0" smtClean="0">
                <a:solidFill>
                  <a:schemeClr val="bg1"/>
                </a:solidFill>
              </a:rPr>
              <a:t>Fisheries accessibility</a:t>
            </a:r>
          </a:p>
          <a:p>
            <a:pPr marL="342900" indent="-342900">
              <a:spcAft>
                <a:spcPts val="1200"/>
              </a:spcAft>
              <a:buFont typeface="Arial" pitchFamily="34" charset="0"/>
              <a:buChar char="•"/>
            </a:pPr>
            <a:r>
              <a:rPr lang="en-US" sz="2000" dirty="0" smtClean="0">
                <a:solidFill>
                  <a:schemeClr val="bg1"/>
                </a:solidFill>
              </a:rPr>
              <a:t>Unpublished monitoring datasets were subject to the same criteria</a:t>
            </a:r>
            <a:endParaRPr lang="en-US" sz="2000" dirty="0">
              <a:solidFill>
                <a:schemeClr val="bg1"/>
              </a:solidFill>
            </a:endParaRPr>
          </a:p>
        </p:txBody>
      </p:sp>
      <p:sp>
        <p:nvSpPr>
          <p:cNvPr id="3" name="TextBox 2"/>
          <p:cNvSpPr txBox="1"/>
          <p:nvPr/>
        </p:nvSpPr>
        <p:spPr>
          <a:xfrm>
            <a:off x="457200" y="228600"/>
            <a:ext cx="8229600" cy="1143000"/>
          </a:xfrm>
          <a:prstGeom prst="rect">
            <a:avLst/>
          </a:prstGeom>
          <a:solidFill>
            <a:schemeClr val="tx1">
              <a:alpha val="53000"/>
            </a:schemeClr>
          </a:solidFill>
        </p:spPr>
        <p:txBody>
          <a:bodyPr wrap="square" rtlCol="0" anchor="ctr">
            <a:spAutoFit/>
          </a:bodyPr>
          <a:lstStyle/>
          <a:p>
            <a:r>
              <a:rPr lang="en-US" sz="4000" dirty="0" smtClean="0">
                <a:solidFill>
                  <a:schemeClr val="bg1"/>
                </a:solidFill>
              </a:rPr>
              <a:t>Methods: data collection</a:t>
            </a:r>
            <a:endParaRPr lang="en-US" sz="40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229600" cy="1143000"/>
          </a:xfrm>
          <a:prstGeom prst="rect">
            <a:avLst/>
          </a:prstGeom>
          <a:solidFill>
            <a:schemeClr val="tx1">
              <a:alpha val="53000"/>
            </a:schemeClr>
          </a:solidFill>
        </p:spPr>
        <p:txBody>
          <a:bodyPr wrap="square" rtlCol="0" anchor="ctr">
            <a:spAutoFit/>
          </a:bodyPr>
          <a:lstStyle/>
          <a:p>
            <a:r>
              <a:rPr lang="en-US" sz="4000" dirty="0" smtClean="0">
                <a:solidFill>
                  <a:schemeClr val="bg1"/>
                </a:solidFill>
              </a:rPr>
              <a:t>Methods: fisheries accessibility</a:t>
            </a:r>
            <a:endParaRPr lang="en-US" sz="4000" dirty="0">
              <a:solidFill>
                <a:schemeClr val="bg1"/>
              </a:solidFill>
            </a:endParaRPr>
          </a:p>
        </p:txBody>
      </p:sp>
      <p:sp>
        <p:nvSpPr>
          <p:cNvPr id="3" name="TextBox 2"/>
          <p:cNvSpPr txBox="1"/>
          <p:nvPr/>
        </p:nvSpPr>
        <p:spPr>
          <a:xfrm>
            <a:off x="457200" y="1615113"/>
            <a:ext cx="8229600" cy="3270126"/>
          </a:xfrm>
          <a:prstGeom prst="rect">
            <a:avLst/>
          </a:prstGeom>
          <a:solidFill>
            <a:schemeClr val="tx1"/>
          </a:solidFill>
        </p:spPr>
        <p:txBody>
          <a:bodyPr wrap="square" rtlCol="0">
            <a:spAutoFit/>
          </a:bodyPr>
          <a:lstStyle/>
          <a:p>
            <a:pPr>
              <a:spcBef>
                <a:spcPts val="600"/>
              </a:spcBef>
              <a:buFont typeface="Arial" pitchFamily="34" charset="0"/>
              <a:buChar char="•"/>
            </a:pPr>
            <a:endParaRPr lang="en-US" sz="1050" dirty="0" smtClean="0">
              <a:solidFill>
                <a:schemeClr val="bg1"/>
              </a:solidFill>
            </a:endParaRPr>
          </a:p>
          <a:p>
            <a:pPr marL="338138" indent="-338138">
              <a:spcBef>
                <a:spcPts val="600"/>
              </a:spcBef>
              <a:spcAft>
                <a:spcPts val="1200"/>
              </a:spcAft>
              <a:buFont typeface="Arial" pitchFamily="34" charset="0"/>
              <a:buChar char="•"/>
            </a:pPr>
            <a:r>
              <a:rPr lang="en-US" sz="2000" dirty="0" smtClean="0">
                <a:solidFill>
                  <a:schemeClr val="bg1"/>
                </a:solidFill>
              </a:rPr>
              <a:t>Fisheries accessibility was designated based upon human habitation, isolation and level of protection at each site where surveys were conducted</a:t>
            </a:r>
          </a:p>
          <a:p>
            <a:pPr marL="338138" indent="-338138">
              <a:spcAft>
                <a:spcPts val="600"/>
              </a:spcAft>
              <a:buFont typeface="Arial" pitchFamily="34" charset="0"/>
              <a:buChar char="•"/>
            </a:pPr>
            <a:r>
              <a:rPr lang="en-US" sz="2000" dirty="0" smtClean="0">
                <a:solidFill>
                  <a:schemeClr val="bg1"/>
                </a:solidFill>
              </a:rPr>
              <a:t>Two levels of fishing activity </a:t>
            </a:r>
          </a:p>
          <a:p>
            <a:pPr marL="688975" lvl="1" indent="-282575">
              <a:buFont typeface="Arial" pitchFamily="34" charset="0"/>
              <a:buChar char="•"/>
            </a:pPr>
            <a:r>
              <a:rPr lang="en-US" dirty="0" smtClean="0">
                <a:solidFill>
                  <a:schemeClr val="bg1"/>
                </a:solidFill>
              </a:rPr>
              <a:t>“not fisheries accessible” (NFA) </a:t>
            </a:r>
          </a:p>
          <a:p>
            <a:pPr marL="688975" lvl="1" indent="-282575">
              <a:buFont typeface="Arial" pitchFamily="34" charset="0"/>
              <a:buChar char="•"/>
            </a:pPr>
            <a:r>
              <a:rPr lang="en-US" dirty="0" smtClean="0">
                <a:solidFill>
                  <a:schemeClr val="bg1"/>
                </a:solidFill>
              </a:rPr>
              <a:t>“fisheries accessible” (FA)</a:t>
            </a:r>
          </a:p>
          <a:p>
            <a:pPr>
              <a:buFont typeface="Arial" pitchFamily="34" charset="0"/>
              <a:buChar char="•"/>
            </a:pPr>
            <a:endParaRPr lang="en-US" sz="2000" dirty="0" smtClean="0">
              <a:solidFill>
                <a:schemeClr val="bg1"/>
              </a:solidFill>
            </a:endParaRPr>
          </a:p>
          <a:p>
            <a:pPr>
              <a:buFont typeface="Arial" pitchFamily="34" charset="0"/>
              <a:buChar char="•"/>
            </a:pPr>
            <a:endParaRPr lang="en-US" sz="2000" dirty="0" smtClean="0">
              <a:solidFill>
                <a:schemeClr val="bg1"/>
              </a:solidFill>
            </a:endParaRPr>
          </a:p>
          <a:p>
            <a:pPr>
              <a:buFont typeface="Arial" pitchFamily="34" charset="0"/>
              <a:buChar char="•"/>
            </a:pP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229600" cy="1143000"/>
          </a:xfrm>
          <a:prstGeom prst="rect">
            <a:avLst/>
          </a:prstGeom>
          <a:solidFill>
            <a:schemeClr val="tx1">
              <a:alpha val="53000"/>
            </a:schemeClr>
          </a:solidFill>
        </p:spPr>
        <p:txBody>
          <a:bodyPr wrap="square" rtlCol="0" anchor="ctr">
            <a:spAutoFit/>
          </a:bodyPr>
          <a:lstStyle/>
          <a:p>
            <a:r>
              <a:rPr lang="en-US" sz="4000" dirty="0" smtClean="0">
                <a:solidFill>
                  <a:schemeClr val="bg1"/>
                </a:solidFill>
              </a:rPr>
              <a:t>Methods: analysis</a:t>
            </a:r>
            <a:endParaRPr lang="en-US" sz="4000" dirty="0">
              <a:solidFill>
                <a:schemeClr val="bg1"/>
              </a:solidFill>
            </a:endParaRPr>
          </a:p>
        </p:txBody>
      </p:sp>
      <p:pic>
        <p:nvPicPr>
          <p:cNvPr id="12" name="Picture 2" descr="C:\Users\Jen\Desktop\PRESENTATIONS\ICRS Mini poster\HERB_MAP_ICRS_vers (1).jpg"/>
          <p:cNvPicPr>
            <a:picLocks noChangeAspect="1" noChangeArrowheads="1"/>
          </p:cNvPicPr>
          <p:nvPr/>
        </p:nvPicPr>
        <p:blipFill>
          <a:blip r:embed="rId3" cstate="print"/>
          <a:srcRect/>
          <a:stretch>
            <a:fillRect/>
          </a:stretch>
        </p:blipFill>
        <p:spPr bwMode="auto">
          <a:xfrm>
            <a:off x="3170720" y="1596880"/>
            <a:ext cx="5516080" cy="4727720"/>
          </a:xfrm>
          <a:prstGeom prst="rect">
            <a:avLst/>
          </a:prstGeom>
          <a:noFill/>
        </p:spPr>
      </p:pic>
      <p:sp>
        <p:nvSpPr>
          <p:cNvPr id="13" name="TextBox 12"/>
          <p:cNvSpPr txBox="1"/>
          <p:nvPr/>
        </p:nvSpPr>
        <p:spPr>
          <a:xfrm>
            <a:off x="457200" y="1596296"/>
            <a:ext cx="2718577" cy="4727448"/>
          </a:xfrm>
          <a:prstGeom prst="rect">
            <a:avLst/>
          </a:prstGeom>
          <a:solidFill>
            <a:schemeClr val="tx1"/>
          </a:solidFill>
        </p:spPr>
        <p:txBody>
          <a:bodyPr wrap="square" rtlCol="0">
            <a:spAutoFit/>
          </a:bodyPr>
          <a:lstStyle/>
          <a:p>
            <a:pPr marL="400050" indent="-400050">
              <a:spcAft>
                <a:spcPts val="1200"/>
              </a:spcAft>
              <a:buAutoNum type="romanLcParenBoth"/>
            </a:pPr>
            <a:r>
              <a:rPr lang="en-US" sz="2000" dirty="0" smtClean="0">
                <a:solidFill>
                  <a:schemeClr val="bg1"/>
                </a:solidFill>
              </a:rPr>
              <a:t>Global means of biomass and abundance for NFA and FA areas</a:t>
            </a:r>
          </a:p>
          <a:p>
            <a:pPr marL="400050" indent="-400050">
              <a:spcAft>
                <a:spcPts val="1200"/>
              </a:spcAft>
              <a:buAutoNum type="romanLcParenBoth"/>
            </a:pPr>
            <a:r>
              <a:rPr lang="en-US" sz="2000" dirty="0" smtClean="0">
                <a:solidFill>
                  <a:schemeClr val="bg1"/>
                </a:solidFill>
              </a:rPr>
              <a:t>Differences between NFA and FA locations within regions</a:t>
            </a:r>
          </a:p>
          <a:p>
            <a:pPr marL="400050" indent="-400050">
              <a:buAutoNum type="romanLcParenBoth"/>
            </a:pPr>
            <a:r>
              <a:rPr lang="en-US" sz="2000" dirty="0" smtClean="0">
                <a:solidFill>
                  <a:schemeClr val="bg1"/>
                </a:solidFill>
              </a:rPr>
              <a:t>Functional group analysis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229600" cy="1143000"/>
          </a:xfrm>
          <a:prstGeom prst="rect">
            <a:avLst/>
          </a:prstGeom>
          <a:solidFill>
            <a:schemeClr val="tx1">
              <a:alpha val="53000"/>
            </a:schemeClr>
          </a:solidFill>
        </p:spPr>
        <p:txBody>
          <a:bodyPr wrap="square" rtlCol="0" anchor="ctr">
            <a:spAutoFit/>
          </a:bodyPr>
          <a:lstStyle/>
          <a:p>
            <a:r>
              <a:rPr lang="en-US" sz="4000" dirty="0" smtClean="0">
                <a:solidFill>
                  <a:schemeClr val="bg1"/>
                </a:solidFill>
              </a:rPr>
              <a:t>Results: data collection</a:t>
            </a:r>
            <a:endParaRPr lang="en-US" sz="4000" dirty="0">
              <a:solidFill>
                <a:schemeClr val="bg1"/>
              </a:solidFill>
            </a:endParaRPr>
          </a:p>
        </p:txBody>
      </p:sp>
      <p:sp>
        <p:nvSpPr>
          <p:cNvPr id="2" name="TextBox 1"/>
          <p:cNvSpPr txBox="1"/>
          <p:nvPr/>
        </p:nvSpPr>
        <p:spPr>
          <a:xfrm>
            <a:off x="457200" y="1597153"/>
            <a:ext cx="2743200" cy="4727448"/>
          </a:xfrm>
          <a:prstGeom prst="rect">
            <a:avLst/>
          </a:prstGeom>
          <a:solidFill>
            <a:schemeClr val="tx1"/>
          </a:solidFill>
        </p:spPr>
        <p:txBody>
          <a:bodyPr wrap="square" rtlCol="0">
            <a:spAutoFit/>
          </a:bodyPr>
          <a:lstStyle/>
          <a:p>
            <a:pPr marL="225425" indent="-225425">
              <a:spcAft>
                <a:spcPts val="1200"/>
              </a:spcAft>
              <a:buFont typeface="Arial" pitchFamily="34" charset="0"/>
              <a:buChar char="•"/>
            </a:pPr>
            <a:r>
              <a:rPr lang="en-US" sz="2000" dirty="0" smtClean="0">
                <a:solidFill>
                  <a:schemeClr val="bg1"/>
                </a:solidFill>
              </a:rPr>
              <a:t>300+ studies from search criteria</a:t>
            </a:r>
          </a:p>
          <a:p>
            <a:pPr marL="225425" indent="-225425">
              <a:spcAft>
                <a:spcPts val="1200"/>
              </a:spcAft>
              <a:buFont typeface="Arial" pitchFamily="34" charset="0"/>
              <a:buChar char="•"/>
            </a:pPr>
            <a:r>
              <a:rPr lang="en-US" sz="2000" dirty="0" smtClean="0">
                <a:solidFill>
                  <a:schemeClr val="bg1"/>
                </a:solidFill>
              </a:rPr>
              <a:t>Only 75 studies meet full criteria</a:t>
            </a:r>
          </a:p>
          <a:p>
            <a:pPr marL="225425" indent="-225425">
              <a:spcAft>
                <a:spcPts val="1200"/>
              </a:spcAft>
              <a:buFont typeface="Arial" pitchFamily="34" charset="0"/>
              <a:buChar char="•"/>
            </a:pPr>
            <a:r>
              <a:rPr lang="en-US" sz="2000" dirty="0" smtClean="0">
                <a:solidFill>
                  <a:schemeClr val="bg1"/>
                </a:solidFill>
              </a:rPr>
              <a:t>Unpublished datasets from Indonesia, Pacific Islands, Caribbean, Hawaii, GBR &amp; Indian Ocean</a:t>
            </a:r>
          </a:p>
          <a:p>
            <a:pPr marL="225425" indent="-225425">
              <a:buFont typeface="Arial" pitchFamily="34" charset="0"/>
              <a:buChar char="•"/>
            </a:pPr>
            <a:r>
              <a:rPr lang="en-US" sz="2000" dirty="0" smtClean="0">
                <a:solidFill>
                  <a:schemeClr val="bg1"/>
                </a:solidFill>
              </a:rPr>
              <a:t>2706 site level estimates of biomass and abundance from 145 locations </a:t>
            </a:r>
          </a:p>
          <a:p>
            <a:pPr>
              <a:buFont typeface="Arial" pitchFamily="34" charset="0"/>
              <a:buChar char="•"/>
            </a:pPr>
            <a:endParaRPr lang="en-US" dirty="0" smtClean="0">
              <a:solidFill>
                <a:schemeClr val="bg1"/>
              </a:solidFill>
            </a:endParaRPr>
          </a:p>
          <a:p>
            <a:pPr>
              <a:buFont typeface="Arial" pitchFamily="34" charset="0"/>
              <a:buChar char="•"/>
            </a:pPr>
            <a:endParaRPr lang="en-US" dirty="0" smtClean="0">
              <a:solidFill>
                <a:schemeClr val="bg1"/>
              </a:solidFill>
            </a:endParaRPr>
          </a:p>
          <a:p>
            <a:pPr>
              <a:buFont typeface="Arial" pitchFamily="34" charset="0"/>
              <a:buChar char="•"/>
            </a:pPr>
            <a:endParaRPr lang="en-US" dirty="0" smtClean="0">
              <a:solidFill>
                <a:schemeClr val="bg1"/>
              </a:solidFill>
            </a:endParaRPr>
          </a:p>
          <a:p>
            <a:pPr>
              <a:buFont typeface="Arial" pitchFamily="34" charset="0"/>
              <a:buChar char="•"/>
            </a:pPr>
            <a:endParaRPr lang="en-US" dirty="0" smtClean="0">
              <a:solidFill>
                <a:schemeClr val="bg1"/>
              </a:solidFill>
            </a:endParaRPr>
          </a:p>
        </p:txBody>
      </p:sp>
      <p:pic>
        <p:nvPicPr>
          <p:cNvPr id="1026" name="Picture 2" descr="C:\Users\Jen\Desktop\PRESENTATIONS\ICRS Mini poster\HERB_MAP_ICRS_vers (1).jpg"/>
          <p:cNvPicPr>
            <a:picLocks noChangeAspect="1" noChangeArrowheads="1"/>
          </p:cNvPicPr>
          <p:nvPr/>
        </p:nvPicPr>
        <p:blipFill>
          <a:blip r:embed="rId3" cstate="print"/>
          <a:srcRect/>
          <a:stretch>
            <a:fillRect/>
          </a:stretch>
        </p:blipFill>
        <p:spPr bwMode="auto">
          <a:xfrm>
            <a:off x="3180398" y="1593597"/>
            <a:ext cx="5506403" cy="472772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a:solidFill>
            <a:schemeClr val="tx1">
              <a:lumMod val="95000"/>
              <a:alpha val="53000"/>
            </a:schemeClr>
          </a:solidFill>
        </p:spPr>
        <p:txBody>
          <a:bodyPr>
            <a:noAutofit/>
          </a:bodyPr>
          <a:lstStyle/>
          <a:p>
            <a:pPr marL="1714500" indent="-1714500" algn="l"/>
            <a:r>
              <a:rPr lang="en-US" sz="4000" dirty="0" smtClean="0">
                <a:solidFill>
                  <a:schemeClr val="bg1"/>
                </a:solidFill>
              </a:rPr>
              <a:t>Results: overall biomass &amp; abundance</a:t>
            </a:r>
            <a:endParaRPr lang="en-US" sz="4000" dirty="0">
              <a:solidFill>
                <a:schemeClr val="bg1"/>
              </a:solidFill>
            </a:endParaRPr>
          </a:p>
        </p:txBody>
      </p:sp>
      <p:sp>
        <p:nvSpPr>
          <p:cNvPr id="8" name="Rectangle 7"/>
          <p:cNvSpPr/>
          <p:nvPr/>
        </p:nvSpPr>
        <p:spPr>
          <a:xfrm>
            <a:off x="457200" y="1600200"/>
            <a:ext cx="8229600" cy="4876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a:off x="512356" y="1905000"/>
            <a:ext cx="188105" cy="0"/>
          </a:xfrm>
          <a:prstGeom prst="line">
            <a:avLst/>
          </a:prstGeom>
          <a:ln w="114300">
            <a:solidFill>
              <a:srgbClr val="0070C0"/>
            </a:solidFill>
          </a:ln>
        </p:spPr>
        <p:style>
          <a:lnRef idx="1">
            <a:schemeClr val="accent1"/>
          </a:lnRef>
          <a:fillRef idx="0">
            <a:schemeClr val="accent1"/>
          </a:fillRef>
          <a:effectRef idx="0">
            <a:schemeClr val="accent1"/>
          </a:effectRef>
          <a:fontRef idx="minor">
            <a:schemeClr val="tx1"/>
          </a:fontRef>
        </p:style>
      </p:cxnSp>
      <p:pic>
        <p:nvPicPr>
          <p:cNvPr id="2053" name="Picture 5" descr="C:\Users\Jen\Desktop\PRESENTATIONS\HERB PRES\World_ABN.JPG"/>
          <p:cNvPicPr>
            <a:picLocks noChangeAspect="1" noChangeArrowheads="1"/>
          </p:cNvPicPr>
          <p:nvPr/>
        </p:nvPicPr>
        <p:blipFill>
          <a:blip r:embed="rId3" cstate="print"/>
          <a:srcRect l="11231" t="30604" r="53417" b="33049"/>
          <a:stretch>
            <a:fillRect/>
          </a:stretch>
        </p:blipFill>
        <p:spPr bwMode="auto">
          <a:xfrm>
            <a:off x="5121166" y="1723698"/>
            <a:ext cx="3526971" cy="4572000"/>
          </a:xfrm>
          <a:prstGeom prst="rect">
            <a:avLst/>
          </a:prstGeom>
          <a:noFill/>
        </p:spPr>
      </p:pic>
      <p:pic>
        <p:nvPicPr>
          <p:cNvPr id="2054" name="Picture 6" descr="C:\Users\Jen\Desktop\PRESENTATIONS\HERB PRES\World_BIO.JPG"/>
          <p:cNvPicPr>
            <a:picLocks noChangeArrowheads="1"/>
          </p:cNvPicPr>
          <p:nvPr/>
        </p:nvPicPr>
        <p:blipFill>
          <a:blip r:embed="rId4" cstate="print"/>
          <a:srcRect l="12766" t="31046" r="53846" b="33365"/>
          <a:stretch>
            <a:fillRect/>
          </a:stretch>
        </p:blipFill>
        <p:spPr bwMode="auto">
          <a:xfrm>
            <a:off x="1752600" y="1704975"/>
            <a:ext cx="3529584" cy="4572000"/>
          </a:xfrm>
          <a:prstGeom prst="rect">
            <a:avLst/>
          </a:prstGeom>
          <a:noFill/>
        </p:spPr>
      </p:pic>
      <p:cxnSp>
        <p:nvCxnSpPr>
          <p:cNvPr id="24" name="Straight Connector 23"/>
          <p:cNvCxnSpPr/>
          <p:nvPr/>
        </p:nvCxnSpPr>
        <p:spPr>
          <a:xfrm>
            <a:off x="512356" y="2514600"/>
            <a:ext cx="188105" cy="0"/>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276600" y="5943600"/>
            <a:ext cx="1410789"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276600" y="5943600"/>
            <a:ext cx="475964" cy="307777"/>
          </a:xfrm>
          <a:prstGeom prst="rect">
            <a:avLst/>
          </a:prstGeom>
          <a:noFill/>
        </p:spPr>
        <p:txBody>
          <a:bodyPr wrap="none" rtlCol="0">
            <a:spAutoFit/>
          </a:bodyPr>
          <a:lstStyle/>
          <a:p>
            <a:r>
              <a:rPr lang="en-US" sz="1400" dirty="0" smtClean="0">
                <a:solidFill>
                  <a:schemeClr val="bg1"/>
                </a:solidFill>
              </a:rPr>
              <a:t>NFA</a:t>
            </a:r>
            <a:endParaRPr lang="en-US" sz="2000" dirty="0">
              <a:solidFill>
                <a:schemeClr val="bg1"/>
              </a:solidFill>
            </a:endParaRPr>
          </a:p>
        </p:txBody>
      </p:sp>
      <p:sp>
        <p:nvSpPr>
          <p:cNvPr id="20" name="TextBox 19"/>
          <p:cNvSpPr txBox="1"/>
          <p:nvPr/>
        </p:nvSpPr>
        <p:spPr>
          <a:xfrm>
            <a:off x="4191000" y="5943600"/>
            <a:ext cx="360548" cy="307777"/>
          </a:xfrm>
          <a:prstGeom prst="rect">
            <a:avLst/>
          </a:prstGeom>
          <a:noFill/>
        </p:spPr>
        <p:txBody>
          <a:bodyPr wrap="none" rtlCol="0">
            <a:spAutoFit/>
          </a:bodyPr>
          <a:lstStyle/>
          <a:p>
            <a:r>
              <a:rPr lang="en-US" sz="1400" dirty="0" smtClean="0">
                <a:solidFill>
                  <a:schemeClr val="bg1"/>
                </a:solidFill>
              </a:rPr>
              <a:t>FA</a:t>
            </a:r>
            <a:endParaRPr lang="en-US" sz="2000" dirty="0">
              <a:solidFill>
                <a:schemeClr val="bg1"/>
              </a:solidFill>
            </a:endParaRPr>
          </a:p>
        </p:txBody>
      </p:sp>
      <p:grpSp>
        <p:nvGrpSpPr>
          <p:cNvPr id="3" name="Group 20"/>
          <p:cNvGrpSpPr/>
          <p:nvPr/>
        </p:nvGrpSpPr>
        <p:grpSpPr>
          <a:xfrm>
            <a:off x="6590211" y="5899542"/>
            <a:ext cx="1410789" cy="381000"/>
            <a:chOff x="5867400" y="4953000"/>
            <a:chExt cx="1371600" cy="381000"/>
          </a:xfrm>
        </p:grpSpPr>
        <p:sp>
          <p:nvSpPr>
            <p:cNvPr id="15" name="Rectangle 14"/>
            <p:cNvSpPr/>
            <p:nvPr/>
          </p:nvSpPr>
          <p:spPr>
            <a:xfrm>
              <a:off x="5867400" y="5029200"/>
              <a:ext cx="1371600"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943600" y="4953000"/>
              <a:ext cx="462743" cy="307777"/>
            </a:xfrm>
            <a:prstGeom prst="rect">
              <a:avLst/>
            </a:prstGeom>
            <a:noFill/>
          </p:spPr>
          <p:txBody>
            <a:bodyPr wrap="none" rtlCol="0">
              <a:spAutoFit/>
            </a:bodyPr>
            <a:lstStyle/>
            <a:p>
              <a:r>
                <a:rPr lang="en-US" sz="1400" dirty="0" smtClean="0">
                  <a:solidFill>
                    <a:schemeClr val="bg1"/>
                  </a:solidFill>
                </a:rPr>
                <a:t>NFA</a:t>
              </a:r>
              <a:endParaRPr lang="en-US" sz="2000" dirty="0">
                <a:solidFill>
                  <a:schemeClr val="bg1"/>
                </a:solidFill>
              </a:endParaRPr>
            </a:p>
          </p:txBody>
        </p:sp>
        <p:sp>
          <p:nvSpPr>
            <p:cNvPr id="18" name="TextBox 17"/>
            <p:cNvSpPr txBox="1"/>
            <p:nvPr/>
          </p:nvSpPr>
          <p:spPr>
            <a:xfrm>
              <a:off x="6716422" y="4953000"/>
              <a:ext cx="350533" cy="307777"/>
            </a:xfrm>
            <a:prstGeom prst="rect">
              <a:avLst/>
            </a:prstGeom>
            <a:noFill/>
          </p:spPr>
          <p:txBody>
            <a:bodyPr wrap="none" rtlCol="0">
              <a:spAutoFit/>
            </a:bodyPr>
            <a:lstStyle/>
            <a:p>
              <a:r>
                <a:rPr lang="en-US" sz="1400" dirty="0" smtClean="0">
                  <a:solidFill>
                    <a:schemeClr val="bg1"/>
                  </a:solidFill>
                </a:rPr>
                <a:t>FA</a:t>
              </a:r>
              <a:endParaRPr lang="en-US" sz="2000" dirty="0">
                <a:solidFill>
                  <a:schemeClr val="bg1"/>
                </a:solidFill>
              </a:endParaRPr>
            </a:p>
          </p:txBody>
        </p:sp>
      </p:grpSp>
      <p:sp>
        <p:nvSpPr>
          <p:cNvPr id="13" name="TextBox 12"/>
          <p:cNvSpPr txBox="1"/>
          <p:nvPr/>
        </p:nvSpPr>
        <p:spPr>
          <a:xfrm>
            <a:off x="669111" y="1647825"/>
            <a:ext cx="1959429" cy="1261884"/>
          </a:xfrm>
          <a:prstGeom prst="rect">
            <a:avLst/>
          </a:prstGeom>
          <a:noFill/>
        </p:spPr>
        <p:txBody>
          <a:bodyPr wrap="square" rtlCol="0">
            <a:spAutoFit/>
          </a:bodyPr>
          <a:lstStyle/>
          <a:p>
            <a:r>
              <a:rPr lang="en-US" sz="1600" dirty="0" smtClean="0">
                <a:solidFill>
                  <a:schemeClr val="bg1"/>
                </a:solidFill>
              </a:rPr>
              <a:t>Not Fisheries </a:t>
            </a:r>
          </a:p>
          <a:p>
            <a:r>
              <a:rPr lang="en-US" sz="1600" dirty="0" smtClean="0">
                <a:solidFill>
                  <a:schemeClr val="bg1"/>
                </a:solidFill>
              </a:rPr>
              <a:t>Accessible (NFA)</a:t>
            </a:r>
          </a:p>
          <a:p>
            <a:endParaRPr lang="en-US" sz="1200" dirty="0" smtClean="0">
              <a:solidFill>
                <a:schemeClr val="bg1"/>
              </a:solidFill>
            </a:endParaRPr>
          </a:p>
          <a:p>
            <a:r>
              <a:rPr lang="en-US" sz="1600" dirty="0" smtClean="0">
                <a:solidFill>
                  <a:schemeClr val="bg1"/>
                </a:solidFill>
              </a:rPr>
              <a:t>Fisheries</a:t>
            </a:r>
          </a:p>
          <a:p>
            <a:r>
              <a:rPr lang="en-US" sz="1600" dirty="0" smtClean="0">
                <a:solidFill>
                  <a:schemeClr val="bg1"/>
                </a:solidFill>
              </a:rPr>
              <a:t> Accessible (FA)</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a:solidFill>
            <a:schemeClr val="tx1">
              <a:lumMod val="95000"/>
              <a:alpha val="53000"/>
            </a:schemeClr>
          </a:solidFill>
        </p:spPr>
        <p:txBody>
          <a:bodyPr>
            <a:noAutofit/>
          </a:bodyPr>
          <a:lstStyle/>
          <a:p>
            <a:pPr marL="1714500" indent="-1714500" algn="l"/>
            <a:r>
              <a:rPr lang="en-US" sz="4000" dirty="0" smtClean="0">
                <a:solidFill>
                  <a:schemeClr val="bg1"/>
                </a:solidFill>
              </a:rPr>
              <a:t>Results: regional effects of fishing</a:t>
            </a:r>
            <a:endParaRPr lang="en-US" sz="4000" dirty="0">
              <a:solidFill>
                <a:schemeClr val="bg1"/>
              </a:solidFill>
            </a:endParaRPr>
          </a:p>
        </p:txBody>
      </p:sp>
      <p:pic>
        <p:nvPicPr>
          <p:cNvPr id="3075" name="Picture 3" descr="C:\Users\Jen\Desktop\PRESENTATIONS\HERB PRES\RGN_effect.JPG"/>
          <p:cNvPicPr>
            <a:picLocks noChangeArrowheads="1"/>
          </p:cNvPicPr>
          <p:nvPr/>
        </p:nvPicPr>
        <p:blipFill>
          <a:blip r:embed="rId3" cstate="print"/>
          <a:srcRect l="4664" t="26014" r="9902" b="30825"/>
          <a:stretch>
            <a:fillRect/>
          </a:stretch>
        </p:blipFill>
        <p:spPr bwMode="auto">
          <a:xfrm>
            <a:off x="457200" y="1584960"/>
            <a:ext cx="8229600" cy="512064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a:solidFill>
            <a:schemeClr val="tx1">
              <a:lumMod val="95000"/>
              <a:alpha val="53000"/>
            </a:schemeClr>
          </a:solidFill>
        </p:spPr>
        <p:txBody>
          <a:bodyPr>
            <a:noAutofit/>
          </a:bodyPr>
          <a:lstStyle/>
          <a:p>
            <a:pPr marL="1714500" indent="-1714500" algn="l"/>
            <a:r>
              <a:rPr lang="en-US" sz="4000" dirty="0" smtClean="0">
                <a:solidFill>
                  <a:schemeClr val="bg1"/>
                </a:solidFill>
              </a:rPr>
              <a:t>Results: world-wide island level herbivore biomass</a:t>
            </a:r>
            <a:endParaRPr lang="en-US" sz="4000" dirty="0">
              <a:solidFill>
                <a:schemeClr val="bg1"/>
              </a:solidFill>
            </a:endParaRPr>
          </a:p>
        </p:txBody>
      </p:sp>
      <p:pic>
        <p:nvPicPr>
          <p:cNvPr id="43010" name="Picture 2" descr="C:\Users\Jen\Desktop\HERB Analyses\Figures + Final Table\FINAL VERS\FINALFINAL\Figure edits\Fig. 2-islands.JPG"/>
          <p:cNvPicPr>
            <a:picLocks noChangeAspect="1" noChangeArrowheads="1"/>
          </p:cNvPicPr>
          <p:nvPr/>
        </p:nvPicPr>
        <p:blipFill>
          <a:blip r:embed="rId3" cstate="print"/>
          <a:srcRect l="1625" t="25423" r="3784" b="21776"/>
          <a:stretch>
            <a:fillRect/>
          </a:stretch>
        </p:blipFill>
        <p:spPr bwMode="auto">
          <a:xfrm>
            <a:off x="0" y="1612392"/>
            <a:ext cx="9144000" cy="395020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a:solidFill>
            <a:schemeClr val="tx1">
              <a:lumMod val="95000"/>
              <a:alpha val="53000"/>
            </a:schemeClr>
          </a:solidFill>
        </p:spPr>
        <p:txBody>
          <a:bodyPr>
            <a:noAutofit/>
          </a:bodyPr>
          <a:lstStyle/>
          <a:p>
            <a:pPr marL="1714500" indent="-1714500" algn="l"/>
            <a:r>
              <a:rPr lang="en-US" sz="4000" dirty="0" smtClean="0">
                <a:solidFill>
                  <a:schemeClr val="bg1"/>
                </a:solidFill>
              </a:rPr>
              <a:t>Results: functional group biomass</a:t>
            </a:r>
            <a:endParaRPr lang="en-US" sz="4000" dirty="0">
              <a:solidFill>
                <a:schemeClr val="bg1"/>
              </a:solidFill>
            </a:endParaRPr>
          </a:p>
        </p:txBody>
      </p:sp>
      <p:pic>
        <p:nvPicPr>
          <p:cNvPr id="41986" name="Picture 2" descr="C:\Users\Jen\Desktop\HERB Analyses\Figures + Final Table\FINAL VERS\FINALFINAL\Figure edits\ICRS_poster_fig 4.JPG"/>
          <p:cNvPicPr>
            <a:picLocks noChangeAspect="1" noChangeArrowheads="1"/>
          </p:cNvPicPr>
          <p:nvPr/>
        </p:nvPicPr>
        <p:blipFill>
          <a:blip r:embed="rId3" cstate="print"/>
          <a:srcRect l="12029" t="34469" r="37889" b="31456"/>
          <a:stretch>
            <a:fillRect/>
          </a:stretch>
        </p:blipFill>
        <p:spPr bwMode="auto">
          <a:xfrm>
            <a:off x="1676400" y="1584960"/>
            <a:ext cx="5803392" cy="512064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73173"/>
            <a:ext cx="8229600" cy="4747453"/>
          </a:xfrm>
          <a:prstGeom prst="rect">
            <a:avLst/>
          </a:prstGeom>
          <a:solidFill>
            <a:schemeClr val="tx1"/>
          </a:solidFill>
        </p:spPr>
        <p:txBody>
          <a:bodyPr wrap="square" rtlCol="0">
            <a:spAutoFit/>
          </a:bodyPr>
          <a:lstStyle/>
          <a:p>
            <a:pPr marL="190500" indent="-190500">
              <a:lnSpc>
                <a:spcPct val="150000"/>
              </a:lnSpc>
              <a:spcAft>
                <a:spcPts val="1200"/>
              </a:spcAft>
              <a:buSzPct val="130000"/>
              <a:buFont typeface="Arial" pitchFamily="34" charset="0"/>
              <a:buChar char="•"/>
            </a:pPr>
            <a:r>
              <a:rPr lang="en-US" sz="2000" dirty="0" smtClean="0">
                <a:solidFill>
                  <a:schemeClr val="bg1"/>
                </a:solidFill>
              </a:rPr>
              <a:t>Over-exploitation of fish resources has large impacts on herbivorous fish assemblages</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Fisheries accessibility changes the size structure of the herbivores guild; fished reefs are dominated by relatively abundant and smaller individuals </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Herbivore biomass has declined in most regions; biomass levels as high as &gt;100g m</a:t>
            </a:r>
            <a:r>
              <a:rPr lang="en-US" sz="2000" baseline="30000" dirty="0" smtClean="0">
                <a:solidFill>
                  <a:schemeClr val="tx1">
                    <a:lumMod val="75000"/>
                  </a:schemeClr>
                </a:solidFill>
              </a:rPr>
              <a:t>-2 </a:t>
            </a:r>
            <a:r>
              <a:rPr lang="en-US" sz="2000" dirty="0" smtClean="0">
                <a:solidFill>
                  <a:schemeClr val="tx1">
                    <a:lumMod val="75000"/>
                  </a:schemeClr>
                </a:solidFill>
              </a:rPr>
              <a:t> are found on many unfished reefs</a:t>
            </a:r>
            <a:endParaRPr lang="en-US" sz="2000" baseline="30000" dirty="0" smtClean="0">
              <a:solidFill>
                <a:schemeClr val="tx1">
                  <a:lumMod val="75000"/>
                </a:schemeClr>
              </a:solidFill>
            </a:endParaRP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Fisheries accessible reefs have altered functional group structure</a:t>
            </a: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Management schemes should take into consideration natural levels of the different functional groups of herbivores</a:t>
            </a:r>
          </a:p>
        </p:txBody>
      </p:sp>
      <p:sp>
        <p:nvSpPr>
          <p:cNvPr id="4" name="TextBox 3"/>
          <p:cNvSpPr txBox="1"/>
          <p:nvPr/>
        </p:nvSpPr>
        <p:spPr>
          <a:xfrm>
            <a:off x="457200" y="228600"/>
            <a:ext cx="8229600" cy="1143000"/>
          </a:xfrm>
          <a:prstGeom prst="rect">
            <a:avLst/>
          </a:prstGeom>
          <a:solidFill>
            <a:schemeClr val="tx1">
              <a:lumMod val="95000"/>
              <a:alpha val="53000"/>
            </a:schemeClr>
          </a:solidFill>
        </p:spPr>
        <p:txBody>
          <a:bodyPr wrap="square" rtlCol="0" anchor="ctr">
            <a:spAutoFit/>
          </a:bodyPr>
          <a:lstStyle/>
          <a:p>
            <a:r>
              <a:rPr lang="en-US" sz="4000" dirty="0" smtClean="0">
                <a:solidFill>
                  <a:schemeClr val="bg1"/>
                </a:solidFill>
                <a:latin typeface="+mj-lt"/>
              </a:rPr>
              <a:t>Conclusions</a:t>
            </a:r>
            <a:endParaRPr lang="en-US" sz="4000" dirty="0">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73173"/>
            <a:ext cx="8229600" cy="4747453"/>
          </a:xfrm>
          <a:prstGeom prst="rect">
            <a:avLst/>
          </a:prstGeom>
          <a:solidFill>
            <a:schemeClr val="tx1"/>
          </a:solidFill>
        </p:spPr>
        <p:txBody>
          <a:bodyPr wrap="square" rtlCol="0">
            <a:spAutoFit/>
          </a:bodyPr>
          <a:lstStyle/>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Over-exploitation of fish resources has large impacts on herbivorous fish assemblages</a:t>
            </a:r>
          </a:p>
          <a:p>
            <a:pPr marL="190500" indent="-190500">
              <a:lnSpc>
                <a:spcPct val="150000"/>
              </a:lnSpc>
              <a:spcAft>
                <a:spcPts val="1200"/>
              </a:spcAft>
              <a:buSzPct val="130000"/>
              <a:buFont typeface="Arial" pitchFamily="34" charset="0"/>
              <a:buChar char="•"/>
            </a:pPr>
            <a:r>
              <a:rPr lang="en-US" sz="2000" dirty="0" smtClean="0">
                <a:solidFill>
                  <a:schemeClr val="bg1"/>
                </a:solidFill>
              </a:rPr>
              <a:t>Fisheries accessibility changes the size structure of the herbivores guild; fished reefs are dominated by relatively abundant and smaller individuals </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Herbivore biomass has declined in most regions; biomass levels as high as &gt;100g m</a:t>
            </a:r>
            <a:r>
              <a:rPr lang="en-US" sz="2000" baseline="30000" dirty="0" smtClean="0">
                <a:solidFill>
                  <a:schemeClr val="tx1">
                    <a:lumMod val="75000"/>
                  </a:schemeClr>
                </a:solidFill>
              </a:rPr>
              <a:t>-2 </a:t>
            </a:r>
            <a:r>
              <a:rPr lang="en-US" sz="2000" dirty="0" smtClean="0">
                <a:solidFill>
                  <a:schemeClr val="tx1">
                    <a:lumMod val="75000"/>
                  </a:schemeClr>
                </a:solidFill>
              </a:rPr>
              <a:t> are found on many unfished reefs</a:t>
            </a:r>
            <a:endParaRPr lang="en-US" sz="2000" baseline="30000" dirty="0" smtClean="0">
              <a:solidFill>
                <a:schemeClr val="tx1">
                  <a:lumMod val="75000"/>
                </a:schemeClr>
              </a:solidFill>
            </a:endParaRP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Fisheries accessible reefs have altered functional group structure</a:t>
            </a: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Management schemes should take into consideration natural levels of the different functional groups of herbivores</a:t>
            </a:r>
          </a:p>
        </p:txBody>
      </p:sp>
      <p:sp>
        <p:nvSpPr>
          <p:cNvPr id="4" name="TextBox 3"/>
          <p:cNvSpPr txBox="1"/>
          <p:nvPr/>
        </p:nvSpPr>
        <p:spPr>
          <a:xfrm>
            <a:off x="457200" y="228600"/>
            <a:ext cx="8229600" cy="1143000"/>
          </a:xfrm>
          <a:prstGeom prst="rect">
            <a:avLst/>
          </a:prstGeom>
          <a:solidFill>
            <a:schemeClr val="tx1">
              <a:lumMod val="95000"/>
              <a:alpha val="53000"/>
            </a:schemeClr>
          </a:solidFill>
        </p:spPr>
        <p:txBody>
          <a:bodyPr wrap="square" rtlCol="0" anchor="ctr">
            <a:spAutoFit/>
          </a:bodyPr>
          <a:lstStyle/>
          <a:p>
            <a:r>
              <a:rPr lang="en-US" sz="4000" dirty="0" smtClean="0">
                <a:solidFill>
                  <a:schemeClr val="bg1"/>
                </a:solidFill>
                <a:latin typeface="+mj-lt"/>
              </a:rPr>
              <a:t>Conclusions</a:t>
            </a:r>
            <a:endParaRPr lang="en-US" sz="4000"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73173"/>
            <a:ext cx="8229600" cy="4747453"/>
          </a:xfrm>
          <a:prstGeom prst="rect">
            <a:avLst/>
          </a:prstGeom>
          <a:solidFill>
            <a:schemeClr val="tx1"/>
          </a:solidFill>
        </p:spPr>
        <p:txBody>
          <a:bodyPr wrap="square" rtlCol="0">
            <a:spAutoFit/>
          </a:bodyPr>
          <a:lstStyle/>
          <a:p>
            <a:pPr marL="190500" indent="-190500">
              <a:lnSpc>
                <a:spcPct val="150000"/>
              </a:lnSpc>
              <a:spcAft>
                <a:spcPts val="1200"/>
              </a:spcAft>
              <a:buSzPct val="130000"/>
              <a:buFont typeface="Arial" pitchFamily="34" charset="0"/>
              <a:buChar char="•"/>
            </a:pPr>
            <a:r>
              <a:rPr lang="en-US" sz="2000" dirty="0" smtClean="0">
                <a:solidFill>
                  <a:schemeClr val="tx1">
                    <a:lumMod val="65000"/>
                  </a:schemeClr>
                </a:solidFill>
              </a:rPr>
              <a:t>Over-exploitation of fish resources has large impacts on herbivorous fish assemblages</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Fisheries accessibility changes the size structure of the herbivores guild; fished reefs are dominated by relatively abundant and smaller individuals </a:t>
            </a:r>
          </a:p>
          <a:p>
            <a:pPr marL="190500" indent="-190500">
              <a:lnSpc>
                <a:spcPct val="150000"/>
              </a:lnSpc>
              <a:spcAft>
                <a:spcPts val="1200"/>
              </a:spcAft>
              <a:buSzPct val="130000"/>
              <a:buFont typeface="Arial" pitchFamily="34" charset="0"/>
              <a:buChar char="•"/>
            </a:pPr>
            <a:r>
              <a:rPr lang="en-US" sz="2000" dirty="0" smtClean="0">
                <a:solidFill>
                  <a:schemeClr val="bg1"/>
                </a:solidFill>
              </a:rPr>
              <a:t>Herbivore biomass has declined in most regions; biomass levels as high as &gt;100g m</a:t>
            </a:r>
            <a:r>
              <a:rPr lang="en-US" sz="2000" baseline="30000" dirty="0" smtClean="0">
                <a:solidFill>
                  <a:schemeClr val="bg1"/>
                </a:solidFill>
              </a:rPr>
              <a:t>-2 </a:t>
            </a:r>
            <a:r>
              <a:rPr lang="en-US" sz="2000" dirty="0" smtClean="0">
                <a:solidFill>
                  <a:schemeClr val="bg1"/>
                </a:solidFill>
              </a:rPr>
              <a:t> are found on many unfished reefs</a:t>
            </a:r>
            <a:endParaRPr lang="en-US" sz="2000" baseline="30000" dirty="0" smtClean="0">
              <a:solidFill>
                <a:schemeClr val="bg1"/>
              </a:solidFill>
            </a:endParaRP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Fisheries accessible reefs have altered functional group structure</a:t>
            </a: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Management schemes should take into consideration natural levels of the different functional groups of herbivores.</a:t>
            </a:r>
          </a:p>
        </p:txBody>
      </p:sp>
      <p:sp>
        <p:nvSpPr>
          <p:cNvPr id="4" name="TextBox 3"/>
          <p:cNvSpPr txBox="1"/>
          <p:nvPr/>
        </p:nvSpPr>
        <p:spPr>
          <a:xfrm>
            <a:off x="457200" y="228600"/>
            <a:ext cx="8229600" cy="1143000"/>
          </a:xfrm>
          <a:prstGeom prst="rect">
            <a:avLst/>
          </a:prstGeom>
          <a:solidFill>
            <a:schemeClr val="tx1">
              <a:lumMod val="95000"/>
              <a:alpha val="53000"/>
            </a:schemeClr>
          </a:solidFill>
        </p:spPr>
        <p:txBody>
          <a:bodyPr wrap="square" rtlCol="0" anchor="ctr">
            <a:spAutoFit/>
          </a:bodyPr>
          <a:lstStyle/>
          <a:p>
            <a:r>
              <a:rPr lang="en-US" sz="4000" dirty="0" smtClean="0">
                <a:solidFill>
                  <a:schemeClr val="bg1"/>
                </a:solidFill>
                <a:latin typeface="+mj-lt"/>
              </a:rPr>
              <a:t>Conclusions</a:t>
            </a:r>
            <a:endParaRPr lang="en-US" sz="4000"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73173"/>
            <a:ext cx="8229600" cy="4747453"/>
          </a:xfrm>
          <a:prstGeom prst="rect">
            <a:avLst/>
          </a:prstGeom>
          <a:solidFill>
            <a:schemeClr val="tx1"/>
          </a:solidFill>
        </p:spPr>
        <p:txBody>
          <a:bodyPr wrap="square" rtlCol="0">
            <a:spAutoFit/>
          </a:bodyPr>
          <a:lstStyle/>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Over-exploitation of fish resources has large impacts on herbivorous fish assemblages</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Fisheries accessibility changes the size structure of the herbivores guild; fished reefs are dominated by relatively abundant and smaller individuals </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Herbivore biomass has declined in most regions; biomass levels as high as &gt;100g m</a:t>
            </a:r>
            <a:r>
              <a:rPr lang="en-US" sz="2000" baseline="30000" dirty="0" smtClean="0">
                <a:solidFill>
                  <a:schemeClr val="tx1">
                    <a:lumMod val="75000"/>
                  </a:schemeClr>
                </a:solidFill>
              </a:rPr>
              <a:t>-2 </a:t>
            </a:r>
            <a:r>
              <a:rPr lang="en-US" sz="2000" dirty="0" smtClean="0">
                <a:solidFill>
                  <a:schemeClr val="tx1">
                    <a:lumMod val="75000"/>
                  </a:schemeClr>
                </a:solidFill>
              </a:rPr>
              <a:t> are found on many unfished reefs</a:t>
            </a:r>
            <a:endParaRPr lang="en-US" sz="2000" baseline="30000" dirty="0" smtClean="0">
              <a:solidFill>
                <a:schemeClr val="tx1">
                  <a:lumMod val="75000"/>
                </a:schemeClr>
              </a:solidFill>
            </a:endParaRPr>
          </a:p>
          <a:p>
            <a:pPr marL="190500" indent="-190500">
              <a:lnSpc>
                <a:spcPct val="150000"/>
              </a:lnSpc>
              <a:spcAft>
                <a:spcPts val="300"/>
              </a:spcAft>
              <a:buSzPct val="130000"/>
              <a:buFont typeface="Arial" pitchFamily="34" charset="0"/>
              <a:buChar char="•"/>
            </a:pPr>
            <a:r>
              <a:rPr lang="en-US" sz="2000" dirty="0" smtClean="0">
                <a:solidFill>
                  <a:schemeClr val="bg1"/>
                </a:solidFill>
              </a:rPr>
              <a:t>Fisheries accessible reefs have altered functional group structure</a:t>
            </a: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Management schemes should take into consideration natural levels of the different functional groups of herbivores</a:t>
            </a:r>
          </a:p>
        </p:txBody>
      </p:sp>
      <p:sp>
        <p:nvSpPr>
          <p:cNvPr id="4" name="TextBox 3"/>
          <p:cNvSpPr txBox="1"/>
          <p:nvPr/>
        </p:nvSpPr>
        <p:spPr>
          <a:xfrm>
            <a:off x="457200" y="228600"/>
            <a:ext cx="8229600" cy="1143000"/>
          </a:xfrm>
          <a:prstGeom prst="rect">
            <a:avLst/>
          </a:prstGeom>
          <a:solidFill>
            <a:schemeClr val="tx1">
              <a:lumMod val="95000"/>
              <a:alpha val="53000"/>
            </a:schemeClr>
          </a:solidFill>
        </p:spPr>
        <p:txBody>
          <a:bodyPr wrap="square" rtlCol="0" anchor="ctr">
            <a:spAutoFit/>
          </a:bodyPr>
          <a:lstStyle/>
          <a:p>
            <a:r>
              <a:rPr lang="en-US" sz="4000" dirty="0" smtClean="0">
                <a:solidFill>
                  <a:schemeClr val="bg1"/>
                </a:solidFill>
                <a:latin typeface="+mj-lt"/>
              </a:rPr>
              <a:t>Conclusions</a:t>
            </a:r>
            <a:endParaRPr lang="en-US" sz="4000"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73173"/>
            <a:ext cx="8229600" cy="4747453"/>
          </a:xfrm>
          <a:prstGeom prst="rect">
            <a:avLst/>
          </a:prstGeom>
          <a:solidFill>
            <a:schemeClr val="tx1"/>
          </a:solidFill>
        </p:spPr>
        <p:txBody>
          <a:bodyPr wrap="square" rtlCol="0">
            <a:spAutoFit/>
          </a:bodyPr>
          <a:lstStyle/>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Over-exploitation of fish resources has large impacts on herbivorous fish assemblages</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Fisheries accessibility changes the size structure of the herbivores guild; fished reefs are dominated by relatively abundant and smaller individuals </a:t>
            </a:r>
          </a:p>
          <a:p>
            <a:pPr marL="190500" indent="-190500">
              <a:lnSpc>
                <a:spcPct val="150000"/>
              </a:lnSpc>
              <a:spcAft>
                <a:spcPts val="1200"/>
              </a:spcAft>
              <a:buSzPct val="130000"/>
              <a:buFont typeface="Arial" pitchFamily="34" charset="0"/>
              <a:buChar char="•"/>
            </a:pPr>
            <a:r>
              <a:rPr lang="en-US" sz="2000" dirty="0" smtClean="0">
                <a:solidFill>
                  <a:schemeClr val="tx1">
                    <a:lumMod val="75000"/>
                  </a:schemeClr>
                </a:solidFill>
              </a:rPr>
              <a:t>Herbivore biomass has declined in most regions; biomass levels as high as &gt;100g m</a:t>
            </a:r>
            <a:r>
              <a:rPr lang="en-US" sz="2000" baseline="30000" dirty="0" smtClean="0">
                <a:solidFill>
                  <a:schemeClr val="tx1">
                    <a:lumMod val="75000"/>
                  </a:schemeClr>
                </a:solidFill>
              </a:rPr>
              <a:t>-2 </a:t>
            </a:r>
            <a:r>
              <a:rPr lang="en-US" sz="2000" dirty="0" smtClean="0">
                <a:solidFill>
                  <a:schemeClr val="tx1">
                    <a:lumMod val="75000"/>
                  </a:schemeClr>
                </a:solidFill>
              </a:rPr>
              <a:t> are found on many unfished reefs</a:t>
            </a:r>
            <a:endParaRPr lang="en-US" sz="2000" baseline="30000" dirty="0" smtClean="0">
              <a:solidFill>
                <a:schemeClr val="tx1">
                  <a:lumMod val="75000"/>
                </a:schemeClr>
              </a:solidFill>
            </a:endParaRPr>
          </a:p>
          <a:p>
            <a:pPr marL="190500" indent="-190500">
              <a:lnSpc>
                <a:spcPct val="150000"/>
              </a:lnSpc>
              <a:spcAft>
                <a:spcPts val="300"/>
              </a:spcAft>
              <a:buSzPct val="130000"/>
              <a:buFont typeface="Arial" pitchFamily="34" charset="0"/>
              <a:buChar char="•"/>
            </a:pPr>
            <a:r>
              <a:rPr lang="en-US" sz="2000" dirty="0" smtClean="0">
                <a:solidFill>
                  <a:schemeClr val="tx1">
                    <a:lumMod val="75000"/>
                  </a:schemeClr>
                </a:solidFill>
              </a:rPr>
              <a:t>Fisheries accessible reefs have altered functional group structure</a:t>
            </a:r>
          </a:p>
          <a:p>
            <a:pPr marL="190500" indent="-190500">
              <a:lnSpc>
                <a:spcPct val="150000"/>
              </a:lnSpc>
              <a:spcAft>
                <a:spcPts val="300"/>
              </a:spcAft>
              <a:buSzPct val="130000"/>
              <a:buFont typeface="Arial" pitchFamily="34" charset="0"/>
              <a:buChar char="•"/>
            </a:pPr>
            <a:r>
              <a:rPr lang="en-US" sz="2000" dirty="0" smtClean="0">
                <a:solidFill>
                  <a:schemeClr val="bg1"/>
                </a:solidFill>
              </a:rPr>
              <a:t>Management schemes should take into consideration natural levels of the different functional groups of herbivores</a:t>
            </a:r>
          </a:p>
        </p:txBody>
      </p:sp>
      <p:sp>
        <p:nvSpPr>
          <p:cNvPr id="4" name="TextBox 3"/>
          <p:cNvSpPr txBox="1"/>
          <p:nvPr/>
        </p:nvSpPr>
        <p:spPr>
          <a:xfrm>
            <a:off x="457200" y="228600"/>
            <a:ext cx="8229600" cy="1143000"/>
          </a:xfrm>
          <a:prstGeom prst="rect">
            <a:avLst/>
          </a:prstGeom>
          <a:solidFill>
            <a:schemeClr val="tx1">
              <a:lumMod val="95000"/>
              <a:alpha val="53000"/>
            </a:schemeClr>
          </a:solidFill>
        </p:spPr>
        <p:txBody>
          <a:bodyPr wrap="square" rtlCol="0" anchor="ctr">
            <a:spAutoFit/>
          </a:bodyPr>
          <a:lstStyle/>
          <a:p>
            <a:r>
              <a:rPr lang="en-US" sz="4000" dirty="0" smtClean="0">
                <a:solidFill>
                  <a:schemeClr val="bg1"/>
                </a:solidFill>
                <a:latin typeface="+mj-lt"/>
              </a:rPr>
              <a:t>Conclusions</a:t>
            </a:r>
            <a:endParaRPr lang="en-US" sz="4000" dirty="0">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51087"/>
            <a:ext cx="6096000" cy="5078313"/>
          </a:xfrm>
          <a:prstGeom prst="rect">
            <a:avLst/>
          </a:prstGeom>
          <a:solidFill>
            <a:schemeClr val="tx1"/>
          </a:solidFill>
        </p:spPr>
        <p:txBody>
          <a:bodyPr wrap="square" rtlCol="0">
            <a:spAutoFit/>
          </a:bodyPr>
          <a:lstStyle/>
          <a:p>
            <a:r>
              <a:rPr lang="en-US" dirty="0" smtClean="0">
                <a:solidFill>
                  <a:schemeClr val="bg1"/>
                </a:solidFill>
              </a:rPr>
              <a:t>Collaborators &amp; Contributors:</a:t>
            </a:r>
          </a:p>
          <a:p>
            <a:pPr indent="457200"/>
            <a:r>
              <a:rPr lang="en-US" dirty="0" smtClean="0">
                <a:solidFill>
                  <a:schemeClr val="bg1"/>
                </a:solidFill>
              </a:rPr>
              <a:t>Jennifer Smith</a:t>
            </a:r>
          </a:p>
          <a:p>
            <a:pPr indent="457200"/>
            <a:r>
              <a:rPr lang="en-US" dirty="0" smtClean="0">
                <a:solidFill>
                  <a:schemeClr val="bg1"/>
                </a:solidFill>
              </a:rPr>
              <a:t>Stuart </a:t>
            </a:r>
            <a:r>
              <a:rPr lang="en-US" dirty="0" err="1" smtClean="0">
                <a:solidFill>
                  <a:schemeClr val="bg1"/>
                </a:solidFill>
              </a:rPr>
              <a:t>Sandin</a:t>
            </a:r>
            <a:endParaRPr lang="en-US" dirty="0" smtClean="0">
              <a:solidFill>
                <a:schemeClr val="bg1"/>
              </a:solidFill>
            </a:endParaRPr>
          </a:p>
          <a:p>
            <a:pPr indent="457200"/>
            <a:r>
              <a:rPr lang="en-US" dirty="0" smtClean="0">
                <a:solidFill>
                  <a:schemeClr val="bg1"/>
                </a:solidFill>
              </a:rPr>
              <a:t>Alan Friedlander</a:t>
            </a:r>
          </a:p>
          <a:p>
            <a:pPr indent="457200"/>
            <a:r>
              <a:rPr lang="en-US" dirty="0" err="1" smtClean="0">
                <a:solidFill>
                  <a:schemeClr val="bg1"/>
                </a:solidFill>
              </a:rPr>
              <a:t>Ivor</a:t>
            </a:r>
            <a:r>
              <a:rPr lang="en-US" dirty="0" smtClean="0">
                <a:solidFill>
                  <a:schemeClr val="bg1"/>
                </a:solidFill>
              </a:rPr>
              <a:t> Williams</a:t>
            </a:r>
          </a:p>
          <a:p>
            <a:pPr indent="457200"/>
            <a:r>
              <a:rPr lang="en-US" dirty="0" err="1" smtClean="0">
                <a:solidFill>
                  <a:schemeClr val="bg1"/>
                </a:solidFill>
              </a:rPr>
              <a:t>Alisson</a:t>
            </a:r>
            <a:r>
              <a:rPr lang="en-US" dirty="0" smtClean="0">
                <a:solidFill>
                  <a:schemeClr val="bg1"/>
                </a:solidFill>
              </a:rPr>
              <a:t> Green</a:t>
            </a:r>
          </a:p>
          <a:p>
            <a:pPr indent="457200"/>
            <a:r>
              <a:rPr lang="en-US" dirty="0" smtClean="0">
                <a:solidFill>
                  <a:schemeClr val="bg1"/>
                </a:solidFill>
              </a:rPr>
              <a:t>Brian </a:t>
            </a:r>
            <a:r>
              <a:rPr lang="en-US" dirty="0" err="1" smtClean="0">
                <a:solidFill>
                  <a:schemeClr val="bg1"/>
                </a:solidFill>
              </a:rPr>
              <a:t>Zgliczynski</a:t>
            </a:r>
            <a:endParaRPr lang="en-US" dirty="0" smtClean="0">
              <a:solidFill>
                <a:schemeClr val="bg1"/>
              </a:solidFill>
            </a:endParaRPr>
          </a:p>
          <a:p>
            <a:pPr indent="457200"/>
            <a:r>
              <a:rPr lang="en-US" dirty="0" err="1" smtClean="0">
                <a:solidFill>
                  <a:schemeClr val="bg1"/>
                </a:solidFill>
              </a:rPr>
              <a:t>Marah</a:t>
            </a:r>
            <a:r>
              <a:rPr lang="en-US" dirty="0" smtClean="0">
                <a:solidFill>
                  <a:schemeClr val="bg1"/>
                </a:solidFill>
              </a:rPr>
              <a:t> </a:t>
            </a:r>
            <a:r>
              <a:rPr lang="en-US" dirty="0" err="1" smtClean="0">
                <a:solidFill>
                  <a:schemeClr val="bg1"/>
                </a:solidFill>
              </a:rPr>
              <a:t>Hardt</a:t>
            </a:r>
            <a:endParaRPr lang="en-US" dirty="0" smtClean="0">
              <a:solidFill>
                <a:schemeClr val="bg1"/>
              </a:solidFill>
            </a:endParaRPr>
          </a:p>
          <a:p>
            <a:pPr indent="457200"/>
            <a:r>
              <a:rPr lang="en-US" dirty="0" smtClean="0">
                <a:solidFill>
                  <a:schemeClr val="bg1"/>
                </a:solidFill>
              </a:rPr>
              <a:t>Hugh </a:t>
            </a:r>
            <a:r>
              <a:rPr lang="en-US" dirty="0" err="1" smtClean="0">
                <a:solidFill>
                  <a:schemeClr val="bg1"/>
                </a:solidFill>
              </a:rPr>
              <a:t>Sweatman</a:t>
            </a:r>
            <a:endParaRPr lang="en-US" dirty="0" smtClean="0">
              <a:solidFill>
                <a:schemeClr val="bg1"/>
              </a:solidFill>
            </a:endParaRPr>
          </a:p>
          <a:p>
            <a:pPr indent="457200"/>
            <a:r>
              <a:rPr lang="en-US" dirty="0" smtClean="0">
                <a:solidFill>
                  <a:schemeClr val="bg1"/>
                </a:solidFill>
              </a:rPr>
              <a:t>Australian Institute of Marine Science (AIMS)</a:t>
            </a:r>
          </a:p>
          <a:p>
            <a:pPr indent="457200"/>
            <a:r>
              <a:rPr lang="en-US" dirty="0" smtClean="0">
                <a:solidFill>
                  <a:schemeClr val="bg1"/>
                </a:solidFill>
              </a:rPr>
              <a:t>NOAA Coral Reef Ecosystem Division (CRED)</a:t>
            </a:r>
          </a:p>
          <a:p>
            <a:pPr indent="457200"/>
            <a:r>
              <a:rPr lang="en-US" dirty="0" smtClean="0">
                <a:solidFill>
                  <a:schemeClr val="bg1"/>
                </a:solidFill>
              </a:rPr>
              <a:t>The Nature Conservancy (TNC)</a:t>
            </a:r>
          </a:p>
          <a:p>
            <a:pPr indent="457200"/>
            <a:r>
              <a:rPr lang="en-US" dirty="0" smtClean="0">
                <a:solidFill>
                  <a:schemeClr val="bg1"/>
                </a:solidFill>
              </a:rPr>
              <a:t>CAMEO (funding); NSF &amp; NOAA</a:t>
            </a:r>
          </a:p>
          <a:p>
            <a:endParaRPr lang="en-US" dirty="0" smtClean="0">
              <a:solidFill>
                <a:schemeClr val="bg1"/>
              </a:solidFill>
            </a:endParaRPr>
          </a:p>
          <a:p>
            <a:r>
              <a:rPr lang="en-US" dirty="0" smtClean="0">
                <a:solidFill>
                  <a:schemeClr val="bg1"/>
                </a:solidFill>
              </a:rPr>
              <a:t>Thank you also….</a:t>
            </a:r>
          </a:p>
          <a:p>
            <a:pPr indent="457200"/>
            <a:r>
              <a:rPr lang="en-US" dirty="0" smtClean="0">
                <a:solidFill>
                  <a:schemeClr val="bg1"/>
                </a:solidFill>
              </a:rPr>
              <a:t>Levi Lewis, Emily Kelly, Nichole Price</a:t>
            </a:r>
          </a:p>
          <a:p>
            <a:pPr indent="457200"/>
            <a:r>
              <a:rPr lang="en-US" dirty="0" smtClean="0">
                <a:solidFill>
                  <a:schemeClr val="bg1"/>
                </a:solidFill>
              </a:rPr>
              <a:t>Andrew </a:t>
            </a:r>
            <a:r>
              <a:rPr lang="en-US" dirty="0" err="1" smtClean="0">
                <a:solidFill>
                  <a:schemeClr val="bg1"/>
                </a:solidFill>
              </a:rPr>
              <a:t>Lukosus</a:t>
            </a:r>
            <a:endParaRPr lang="en-US" dirty="0" smtClean="0">
              <a:solidFill>
                <a:schemeClr val="bg1"/>
              </a:solidFill>
            </a:endParaRPr>
          </a:p>
          <a:p>
            <a:pPr indent="457200"/>
            <a:r>
              <a:rPr lang="en-US" dirty="0" smtClean="0">
                <a:solidFill>
                  <a:schemeClr val="bg1"/>
                </a:solidFill>
              </a:rPr>
              <a:t>The entire Smith-</a:t>
            </a:r>
            <a:r>
              <a:rPr lang="en-US" dirty="0" err="1" smtClean="0">
                <a:solidFill>
                  <a:schemeClr val="bg1"/>
                </a:solidFill>
              </a:rPr>
              <a:t>Sandin</a:t>
            </a:r>
            <a:r>
              <a:rPr lang="en-US" dirty="0" smtClean="0">
                <a:solidFill>
                  <a:schemeClr val="bg1"/>
                </a:solidFill>
              </a:rPr>
              <a:t> academic-industrial-complex!!!</a:t>
            </a:r>
          </a:p>
        </p:txBody>
      </p:sp>
      <p:sp>
        <p:nvSpPr>
          <p:cNvPr id="3" name="TextBox 2"/>
          <p:cNvSpPr txBox="1"/>
          <p:nvPr/>
        </p:nvSpPr>
        <p:spPr>
          <a:xfrm>
            <a:off x="457200" y="228600"/>
            <a:ext cx="8229600" cy="1143000"/>
          </a:xfrm>
          <a:prstGeom prst="rect">
            <a:avLst/>
          </a:prstGeom>
          <a:solidFill>
            <a:schemeClr val="tx1">
              <a:lumMod val="95000"/>
              <a:alpha val="53000"/>
            </a:schemeClr>
          </a:solidFill>
        </p:spPr>
        <p:txBody>
          <a:bodyPr wrap="square" rtlCol="0">
            <a:spAutoFit/>
          </a:bodyPr>
          <a:lstStyle/>
          <a:p>
            <a:r>
              <a:rPr lang="en-US" sz="4000" dirty="0" smtClean="0">
                <a:solidFill>
                  <a:schemeClr val="bg1"/>
                </a:solidFill>
              </a:rPr>
              <a:t>Thank You!!</a:t>
            </a:r>
            <a:endParaRPr lang="en-US" sz="4000" dirty="0">
              <a:solidFill>
                <a:schemeClr val="bg1"/>
              </a:solidFill>
              <a:latin typeface="+mj-lt"/>
            </a:endParaRPr>
          </a:p>
        </p:txBody>
      </p:sp>
      <p:pic>
        <p:nvPicPr>
          <p:cNvPr id="1026" name="Picture 2" descr="C:\Users\Jen\Desktop\PHOTOS\gala1\oceansgala_01.jpg"/>
          <p:cNvPicPr>
            <a:picLocks noChangeAspect="1" noChangeArrowheads="1"/>
          </p:cNvPicPr>
          <p:nvPr/>
        </p:nvPicPr>
        <p:blipFill>
          <a:blip r:embed="rId3" cstate="print"/>
          <a:srcRect/>
          <a:stretch>
            <a:fillRect/>
          </a:stretch>
        </p:blipFill>
        <p:spPr bwMode="auto">
          <a:xfrm>
            <a:off x="6553200" y="4982688"/>
            <a:ext cx="2468880" cy="1659364"/>
          </a:xfrm>
          <a:prstGeom prst="rect">
            <a:avLst/>
          </a:prstGeom>
          <a:noFill/>
        </p:spPr>
      </p:pic>
      <p:pic>
        <p:nvPicPr>
          <p:cNvPr id="1027" name="Picture 3" descr="C:\Users\Jen\Desktop\BRAZIL\Brazil_Trip\8.16.11\IMG_0495.jpg"/>
          <p:cNvPicPr>
            <a:picLocks noChangeAspect="1" noChangeArrowheads="1"/>
          </p:cNvPicPr>
          <p:nvPr/>
        </p:nvPicPr>
        <p:blipFill>
          <a:blip r:embed="rId4" cstate="print"/>
          <a:srcRect/>
          <a:stretch>
            <a:fillRect/>
          </a:stretch>
        </p:blipFill>
        <p:spPr bwMode="auto">
          <a:xfrm>
            <a:off x="6553200" y="1542396"/>
            <a:ext cx="2468880" cy="1851786"/>
          </a:xfrm>
          <a:prstGeom prst="rect">
            <a:avLst/>
          </a:prstGeom>
          <a:noFill/>
        </p:spPr>
      </p:pic>
      <p:pic>
        <p:nvPicPr>
          <p:cNvPr id="1029" name="Picture 5" descr="C:\Users\Jen\Desktop\BRAZIL\Brazil_Trip\8.18.11\New Folder\IMG_0894.jpg"/>
          <p:cNvPicPr>
            <a:picLocks noChangeAspect="1" noChangeArrowheads="1"/>
          </p:cNvPicPr>
          <p:nvPr/>
        </p:nvPicPr>
        <p:blipFill>
          <a:blip r:embed="rId5" cstate="print"/>
          <a:srcRect/>
          <a:stretch>
            <a:fillRect/>
          </a:stretch>
        </p:blipFill>
        <p:spPr bwMode="auto">
          <a:xfrm>
            <a:off x="6553200" y="3352797"/>
            <a:ext cx="2468880" cy="185178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en\Desktop\PRESENTATIONS\ICRS Mini poster\CRS Logo 3 Color.jpg"/>
          <p:cNvPicPr>
            <a:picLocks noChangeAspect="1" noChangeArrowheads="1"/>
          </p:cNvPicPr>
          <p:nvPr/>
        </p:nvPicPr>
        <p:blipFill>
          <a:blip r:embed="rId3" cstate="print"/>
          <a:srcRect/>
          <a:stretch>
            <a:fillRect/>
          </a:stretch>
        </p:blipFill>
        <p:spPr bwMode="auto">
          <a:xfrm>
            <a:off x="4482796" y="1615442"/>
            <a:ext cx="4204004" cy="3790906"/>
          </a:xfrm>
          <a:prstGeom prst="rect">
            <a:avLst/>
          </a:prstGeom>
          <a:noFill/>
        </p:spPr>
      </p:pic>
      <p:sp>
        <p:nvSpPr>
          <p:cNvPr id="4" name="TextBox 3"/>
          <p:cNvSpPr txBox="1"/>
          <p:nvPr/>
        </p:nvSpPr>
        <p:spPr>
          <a:xfrm>
            <a:off x="457200" y="1615439"/>
            <a:ext cx="4025596" cy="3790800"/>
          </a:xfrm>
          <a:prstGeom prst="rect">
            <a:avLst/>
          </a:prstGeom>
          <a:solidFill>
            <a:schemeClr val="tx1"/>
          </a:solidFill>
        </p:spPr>
        <p:txBody>
          <a:bodyPr wrap="square" rtlCol="0">
            <a:spAutoFit/>
          </a:bodyPr>
          <a:lstStyle/>
          <a:p>
            <a:r>
              <a:rPr lang="en-US" sz="2000" dirty="0" smtClean="0">
                <a:solidFill>
                  <a:schemeClr val="bg1"/>
                </a:solidFill>
              </a:rPr>
              <a:t>For more information about this work and the other fascinating topics of research being conducted by myself and my colleagues please visit the Coral Reef Systems booth</a:t>
            </a:r>
          </a:p>
          <a:p>
            <a:endParaRPr lang="en-US" sz="2000" dirty="0">
              <a:solidFill>
                <a:schemeClr val="bg1"/>
              </a:solidFill>
            </a:endParaRPr>
          </a:p>
          <a:p>
            <a:r>
              <a:rPr lang="en-US" sz="2000" dirty="0" smtClean="0">
                <a:solidFill>
                  <a:schemeClr val="bg1"/>
                </a:solidFill>
              </a:rPr>
              <a:t>(I will be there from 8-10 Tue/Thurs)</a:t>
            </a:r>
          </a:p>
        </p:txBody>
      </p:sp>
      <p:sp>
        <p:nvSpPr>
          <p:cNvPr id="5" name="TextBox 4"/>
          <p:cNvSpPr txBox="1"/>
          <p:nvPr/>
        </p:nvSpPr>
        <p:spPr>
          <a:xfrm>
            <a:off x="457200" y="228600"/>
            <a:ext cx="8229600" cy="1143000"/>
          </a:xfrm>
          <a:prstGeom prst="rect">
            <a:avLst/>
          </a:prstGeom>
          <a:solidFill>
            <a:schemeClr val="tx1">
              <a:lumMod val="95000"/>
              <a:alpha val="53000"/>
            </a:schemeClr>
          </a:solidFill>
        </p:spPr>
        <p:txBody>
          <a:bodyPr wrap="square" rtlCol="0" anchor="ctr">
            <a:spAutoFit/>
          </a:bodyPr>
          <a:lstStyle/>
          <a:p>
            <a:r>
              <a:rPr lang="en-US" sz="4000" dirty="0" smtClean="0">
                <a:solidFill>
                  <a:schemeClr val="bg1"/>
                </a:solidFill>
              </a:rPr>
              <a:t>Come see us!!!</a:t>
            </a:r>
            <a:endParaRPr lang="en-US" sz="4000" dirty="0">
              <a:solidFill>
                <a:schemeClr val="bg1"/>
              </a:solidFill>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707</TotalTime>
  <Words>3609</Words>
  <Application>Microsoft Office PowerPoint</Application>
  <PresentationFormat>On-screen Show (4:3)</PresentationFormat>
  <Paragraphs>324</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Systematic effects of fishing on global coral reef herbivore populations</vt:lpstr>
      <vt:lpstr>The problem…</vt:lpstr>
      <vt:lpstr>PowerPoint Presentation</vt:lpstr>
      <vt:lpstr>PowerPoint Presentation</vt:lpstr>
      <vt:lpstr>PowerPoint Presentation</vt:lpstr>
      <vt:lpstr>PowerPoint Presentation</vt:lpstr>
      <vt:lpstr>PowerPoint Presentation</vt:lpstr>
      <vt:lpstr>PowerPoint Presentation</vt:lpstr>
      <vt:lpstr>Herbivore density project</vt:lpstr>
      <vt:lpstr>PowerPoint Presentation</vt:lpstr>
      <vt:lpstr>PowerPoint Presentation</vt:lpstr>
      <vt:lpstr>PowerPoint Presentation</vt:lpstr>
      <vt:lpstr>PowerPoint Presentation</vt:lpstr>
      <vt:lpstr>Results: overall biomass &amp; abundance</vt:lpstr>
      <vt:lpstr>Results: regional effects of fishing</vt:lpstr>
      <vt:lpstr>Results: world-wide island level herbivore biomass</vt:lpstr>
      <vt:lpstr>Results: functional group biomass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Systematic effects of fishing on global coral reef herbivore populations</dc:title>
  <dc:creator>Jen</dc:creator>
  <cp:lastModifiedBy>ruser</cp:lastModifiedBy>
  <cp:revision>102</cp:revision>
  <dcterms:created xsi:type="dcterms:W3CDTF">2012-07-08T07:14:22Z</dcterms:created>
  <dcterms:modified xsi:type="dcterms:W3CDTF">2012-07-09T02:28:24Z</dcterms:modified>
</cp:coreProperties>
</file>